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6" r:id="rId1"/>
  </p:sldMasterIdLst>
  <p:notesMasterIdLst>
    <p:notesMasterId r:id="rId42"/>
  </p:notesMasterIdLst>
  <p:handoutMasterIdLst>
    <p:handoutMasterId r:id="rId43"/>
  </p:handoutMasterIdLst>
  <p:sldIdLst>
    <p:sldId id="626" r:id="rId2"/>
    <p:sldId id="395" r:id="rId3"/>
    <p:sldId id="651" r:id="rId4"/>
    <p:sldId id="685" r:id="rId5"/>
    <p:sldId id="652" r:id="rId6"/>
    <p:sldId id="653" r:id="rId7"/>
    <p:sldId id="654" r:id="rId8"/>
    <p:sldId id="683" r:id="rId9"/>
    <p:sldId id="655" r:id="rId10"/>
    <p:sldId id="686" r:id="rId11"/>
    <p:sldId id="657" r:id="rId12"/>
    <p:sldId id="405" r:id="rId13"/>
    <p:sldId id="636" r:id="rId14"/>
    <p:sldId id="659" r:id="rId15"/>
    <p:sldId id="661" r:id="rId16"/>
    <p:sldId id="662" r:id="rId17"/>
    <p:sldId id="664" r:id="rId18"/>
    <p:sldId id="665" r:id="rId19"/>
    <p:sldId id="666" r:id="rId20"/>
    <p:sldId id="663" r:id="rId21"/>
    <p:sldId id="658" r:id="rId22"/>
    <p:sldId id="667" r:id="rId23"/>
    <p:sldId id="668" r:id="rId24"/>
    <p:sldId id="669" r:id="rId25"/>
    <p:sldId id="687" r:id="rId26"/>
    <p:sldId id="671" r:id="rId27"/>
    <p:sldId id="672" r:id="rId28"/>
    <p:sldId id="660" r:id="rId29"/>
    <p:sldId id="673" r:id="rId30"/>
    <p:sldId id="674" r:id="rId31"/>
    <p:sldId id="614" r:id="rId32"/>
    <p:sldId id="679" r:id="rId33"/>
    <p:sldId id="675" r:id="rId34"/>
    <p:sldId id="678" r:id="rId35"/>
    <p:sldId id="676" r:id="rId36"/>
    <p:sldId id="677" r:id="rId37"/>
    <p:sldId id="479" r:id="rId38"/>
    <p:sldId id="649" r:id="rId39"/>
    <p:sldId id="650" r:id="rId40"/>
    <p:sldId id="353" r:id="rId41"/>
  </p:sldIdLst>
  <p:sldSz cx="9906000" cy="6858000" type="A4"/>
  <p:notesSz cx="6735763" cy="9866313"/>
  <p:defaultTextStyle>
    <a:defPPr>
      <a:defRPr lang="en-US"/>
    </a:defPPr>
    <a:lvl1pPr algn="l" rtl="0" fontAlgn="base" latinLnBrk="1">
      <a:spcBef>
        <a:spcPct val="0"/>
      </a:spcBef>
      <a:spcAft>
        <a:spcPct val="0"/>
      </a:spcAft>
      <a:defRPr kumimoji="1" sz="3100" kern="1200">
        <a:solidFill>
          <a:srgbClr val="FFFFFF"/>
        </a:solidFill>
        <a:latin typeface="Gill Sans" charset="0"/>
        <a:ea typeface="ヒラギノ角ゴ ProN W3" charset="0"/>
        <a:cs typeface="ヒラギノ角ゴ ProN W3" charset="0"/>
        <a:sym typeface="Gill Sans" charset="0"/>
      </a:defRPr>
    </a:lvl1pPr>
    <a:lvl2pPr marL="335498" indent="90157" algn="l" rtl="0" fontAlgn="base" latinLnBrk="1">
      <a:spcBef>
        <a:spcPct val="0"/>
      </a:spcBef>
      <a:spcAft>
        <a:spcPct val="0"/>
      </a:spcAft>
      <a:defRPr kumimoji="1" sz="3100" kern="1200">
        <a:solidFill>
          <a:srgbClr val="FFFFFF"/>
        </a:solidFill>
        <a:latin typeface="Gill Sans" charset="0"/>
        <a:ea typeface="ヒラギノ角ゴ ProN W3" charset="0"/>
        <a:cs typeface="ヒラギノ角ゴ ProN W3" charset="0"/>
        <a:sym typeface="Gill Sans" charset="0"/>
      </a:defRPr>
    </a:lvl2pPr>
    <a:lvl3pPr marL="672474" indent="178834" algn="l" rtl="0" fontAlgn="base" latinLnBrk="1">
      <a:spcBef>
        <a:spcPct val="0"/>
      </a:spcBef>
      <a:spcAft>
        <a:spcPct val="0"/>
      </a:spcAft>
      <a:defRPr kumimoji="1" sz="3100" kern="1200">
        <a:solidFill>
          <a:srgbClr val="FFFFFF"/>
        </a:solidFill>
        <a:latin typeface="Gill Sans" charset="0"/>
        <a:ea typeface="ヒラギノ角ゴ ProN W3" charset="0"/>
        <a:cs typeface="ヒラギノ角ゴ ProN W3" charset="0"/>
        <a:sym typeface="Gill Sans" charset="0"/>
      </a:defRPr>
    </a:lvl3pPr>
    <a:lvl4pPr marL="1009449" indent="267511" algn="l" rtl="0" fontAlgn="base" latinLnBrk="1">
      <a:spcBef>
        <a:spcPct val="0"/>
      </a:spcBef>
      <a:spcAft>
        <a:spcPct val="0"/>
      </a:spcAft>
      <a:defRPr kumimoji="1" sz="3100" kern="1200">
        <a:solidFill>
          <a:srgbClr val="FFFFFF"/>
        </a:solidFill>
        <a:latin typeface="Gill Sans" charset="0"/>
        <a:ea typeface="ヒラギノ角ゴ ProN W3" charset="0"/>
        <a:cs typeface="ヒラギノ角ゴ ProN W3" charset="0"/>
        <a:sym typeface="Gill Sans" charset="0"/>
      </a:defRPr>
    </a:lvl4pPr>
    <a:lvl5pPr marL="1346425" indent="356190" algn="l" rtl="0" fontAlgn="base" latinLnBrk="1">
      <a:spcBef>
        <a:spcPct val="0"/>
      </a:spcBef>
      <a:spcAft>
        <a:spcPct val="0"/>
      </a:spcAft>
      <a:defRPr kumimoji="1" sz="3100" kern="1200">
        <a:solidFill>
          <a:srgbClr val="FFFFFF"/>
        </a:solidFill>
        <a:latin typeface="Gill Sans" charset="0"/>
        <a:ea typeface="ヒラギノ角ゴ ProN W3" charset="0"/>
        <a:cs typeface="ヒラギノ角ゴ ProN W3" charset="0"/>
        <a:sym typeface="Gill Sans" charset="0"/>
      </a:defRPr>
    </a:lvl5pPr>
    <a:lvl6pPr marL="2128267" algn="l" defTabSz="851307" rtl="0" eaLnBrk="1" latinLnBrk="1" hangingPunct="1">
      <a:defRPr kumimoji="1" sz="3100" kern="1200">
        <a:solidFill>
          <a:srgbClr val="FFFFFF"/>
        </a:solidFill>
        <a:latin typeface="Gill Sans" charset="0"/>
        <a:ea typeface="ヒラギノ角ゴ ProN W3" charset="0"/>
        <a:cs typeface="ヒラギノ角ゴ ProN W3" charset="0"/>
        <a:sym typeface="Gill Sans" charset="0"/>
      </a:defRPr>
    </a:lvl6pPr>
    <a:lvl7pPr marL="2553919" algn="l" defTabSz="851307" rtl="0" eaLnBrk="1" latinLnBrk="1" hangingPunct="1">
      <a:defRPr kumimoji="1" sz="3100" kern="1200">
        <a:solidFill>
          <a:srgbClr val="FFFFFF"/>
        </a:solidFill>
        <a:latin typeface="Gill Sans" charset="0"/>
        <a:ea typeface="ヒラギノ角ゴ ProN W3" charset="0"/>
        <a:cs typeface="ヒラギノ角ゴ ProN W3" charset="0"/>
        <a:sym typeface="Gill Sans" charset="0"/>
      </a:defRPr>
    </a:lvl7pPr>
    <a:lvl8pPr marL="2979573" algn="l" defTabSz="851307" rtl="0" eaLnBrk="1" latinLnBrk="1" hangingPunct="1">
      <a:defRPr kumimoji="1" sz="3100" kern="1200">
        <a:solidFill>
          <a:srgbClr val="FFFFFF"/>
        </a:solidFill>
        <a:latin typeface="Gill Sans" charset="0"/>
        <a:ea typeface="ヒラギノ角ゴ ProN W3" charset="0"/>
        <a:cs typeface="ヒラギノ角ゴ ProN W3" charset="0"/>
        <a:sym typeface="Gill Sans" charset="0"/>
      </a:defRPr>
    </a:lvl8pPr>
    <a:lvl9pPr marL="3405227" algn="l" defTabSz="851307" rtl="0" eaLnBrk="1" latinLnBrk="1" hangingPunct="1">
      <a:defRPr kumimoji="1" sz="3100" kern="1200">
        <a:solidFill>
          <a:srgbClr val="FFFFFF"/>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NARAE" initials="HN" lastIdx="1" clrIdx="0">
    <p:extLst>
      <p:ext uri="{19B8F6BF-5375-455C-9EA6-DF929625EA0E}">
        <p15:presenceInfo xmlns:p15="http://schemas.microsoft.com/office/powerpoint/2012/main" userId="2a692ad2fb6a39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5050"/>
    <a:srgbClr val="FBD3C8"/>
    <a:srgbClr val="CCCCCC"/>
    <a:srgbClr val="FFFFCC"/>
    <a:srgbClr val="D20000"/>
    <a:srgbClr val="FFFF99"/>
    <a:srgbClr val="0000FF"/>
    <a:srgbClr val="00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어두운 스타일 1 - 강조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어두운 스타일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밝은 스타일 3 - 강조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밝은 스타일 1 - 강조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08" autoAdjust="0"/>
    <p:restoredTop sz="96336" autoAdjust="0"/>
  </p:normalViewPr>
  <p:slideViewPr>
    <p:cSldViewPr>
      <p:cViewPr varScale="1">
        <p:scale>
          <a:sx n="91" d="100"/>
          <a:sy n="91" d="100"/>
        </p:scale>
        <p:origin x="1688" y="488"/>
      </p:cViewPr>
      <p:guideLst>
        <p:guide orient="horz" pos="2160"/>
        <p:guide pos="312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50" d="100"/>
          <a:sy n="150" d="100"/>
        </p:scale>
        <p:origin x="-1188" y="94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Non-applied</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ko-K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Before using product</c:v>
                </c:pt>
                <c:pt idx="1">
                  <c:v>After physical stimuli</c:v>
                </c:pt>
                <c:pt idx="2">
                  <c:v>After using product</c:v>
                </c:pt>
              </c:strCache>
            </c:strRef>
          </c:cat>
          <c:val>
            <c:numRef>
              <c:f>Sheet1!$B$2:$B$4</c:f>
              <c:numCache>
                <c:formatCode>General</c:formatCode>
                <c:ptCount val="3"/>
                <c:pt idx="0">
                  <c:v>7.0650000000000004</c:v>
                </c:pt>
                <c:pt idx="1">
                  <c:v>13.09</c:v>
                </c:pt>
                <c:pt idx="2">
                  <c:v>10.205</c:v>
                </c:pt>
              </c:numCache>
            </c:numRef>
          </c:val>
          <c:extLst>
            <c:ext xmlns:c16="http://schemas.microsoft.com/office/drawing/2014/chart" uri="{C3380CC4-5D6E-409C-BE32-E72D297353CC}">
              <c16:uniqueId val="{00000000-BD79-40BC-A7B0-D906EF83DC19}"/>
            </c:ext>
          </c:extLst>
        </c:ser>
        <c:ser>
          <c:idx val="1"/>
          <c:order val="1"/>
          <c:tx>
            <c:strRef>
              <c:f>Sheet1!$C$1</c:f>
              <c:strCache>
                <c:ptCount val="1"/>
                <c:pt idx="0">
                  <c:v>SKIN REBOOT PDRN MASK </c:v>
                </c:pt>
              </c:strCache>
            </c:strRef>
          </c:tx>
          <c:spPr>
            <a:solidFill>
              <a:schemeClr val="accent6">
                <a:shade val="76000"/>
              </a:schemeClr>
            </a:solidFill>
            <a:ln>
              <a:noFill/>
            </a:ln>
            <a:effectLst/>
          </c:spPr>
          <c:invertIfNegative val="0"/>
          <c:dLbls>
            <c:dLbl>
              <c:idx val="0"/>
              <c:layout>
                <c:manualLayout>
                  <c:x val="4.9379122795713735E-2"/>
                  <c:y val="-3.1508487443743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79-40BC-A7B0-D906EF83DC19}"/>
                </c:ext>
              </c:extLst>
            </c:dLbl>
            <c:dLbl>
              <c:idx val="1"/>
              <c:layout>
                <c:manualLayout>
                  <c:x val="4.5852042596019896E-2"/>
                  <c:y val="-1.750471524652428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Calibri" panose="020F0502020204030204" pitchFamily="34" charset="0"/>
                      <a:ea typeface="Calibri" panose="020F0502020204030204" pitchFamily="34" charset="0"/>
                      <a:cs typeface="Calibri" panose="020F0502020204030204" pitchFamily="34" charset="0"/>
                    </a:defRPr>
                  </a:pPr>
                  <a:endParaRPr lang="ko-K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79-40BC-A7B0-D906EF83DC19}"/>
                </c:ext>
              </c:extLst>
            </c:dLbl>
            <c:dLbl>
              <c:idx val="2"/>
              <c:layout>
                <c:manualLayout>
                  <c:x val="2.4689561397856868E-2"/>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Calibri" panose="020F0502020204030204" pitchFamily="34" charset="0"/>
                      <a:ea typeface="Calibri" panose="020F0502020204030204" pitchFamily="34" charset="0"/>
                      <a:cs typeface="Calibri" panose="020F0502020204030204" pitchFamily="34" charset="0"/>
                    </a:defRPr>
                  </a:pPr>
                  <a:endParaRPr lang="ko-K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79-40BC-A7B0-D906EF83DC1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Before using product</c:v>
                </c:pt>
                <c:pt idx="1">
                  <c:v>After physical stimuli</c:v>
                </c:pt>
                <c:pt idx="2">
                  <c:v>After using product</c:v>
                </c:pt>
              </c:strCache>
            </c:strRef>
          </c:cat>
          <c:val>
            <c:numRef>
              <c:f>Sheet1!$C$2:$C$4</c:f>
              <c:numCache>
                <c:formatCode>General</c:formatCode>
                <c:ptCount val="3"/>
                <c:pt idx="0">
                  <c:v>6.9649999999999999</c:v>
                </c:pt>
                <c:pt idx="1">
                  <c:v>13.445</c:v>
                </c:pt>
                <c:pt idx="2">
                  <c:v>8.7349999999999994</c:v>
                </c:pt>
              </c:numCache>
            </c:numRef>
          </c:val>
          <c:extLst>
            <c:ext xmlns:c16="http://schemas.microsoft.com/office/drawing/2014/chart" uri="{C3380CC4-5D6E-409C-BE32-E72D297353CC}">
              <c16:uniqueId val="{00000004-BD79-40BC-A7B0-D906EF83DC19}"/>
            </c:ext>
          </c:extLst>
        </c:ser>
        <c:dLbls>
          <c:showLegendKey val="0"/>
          <c:showVal val="1"/>
          <c:showCatName val="0"/>
          <c:showSerName val="0"/>
          <c:showPercent val="0"/>
          <c:showBubbleSize val="0"/>
        </c:dLbls>
        <c:gapWidth val="150"/>
        <c:axId val="658408832"/>
        <c:axId val="658409912"/>
      </c:barChart>
      <c:catAx>
        <c:axId val="658408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ko-KR"/>
          </a:p>
        </c:txPr>
        <c:crossAx val="658409912"/>
        <c:crosses val="autoZero"/>
        <c:auto val="1"/>
        <c:lblAlgn val="ctr"/>
        <c:lblOffset val="100"/>
        <c:noMultiLvlLbl val="0"/>
      </c:catAx>
      <c:valAx>
        <c:axId val="658409912"/>
        <c:scaling>
          <c:orientation val="minMax"/>
          <c:max val="1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ko-KR"/>
          </a:p>
        </c:txPr>
        <c:crossAx val="658408832"/>
        <c:crosses val="autoZero"/>
        <c:crossBetween val="between"/>
        <c:majorUnit val="2.5"/>
      </c:valAx>
      <c:spPr>
        <a:noFill/>
        <a:ln>
          <a:noFill/>
        </a:ln>
        <a:effectLst/>
      </c:spPr>
    </c:plotArea>
    <c:legend>
      <c:legendPos val="b"/>
      <c:layout>
        <c:manualLayout>
          <c:xMode val="edge"/>
          <c:yMode val="edge"/>
          <c:x val="0.37142681780714476"/>
          <c:y val="0.91633517973621081"/>
          <c:w val="0.4010951167435774"/>
          <c:h val="8.36648078505762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clustered"/>
        <c:varyColors val="0"/>
        <c:ser>
          <c:idx val="0"/>
          <c:order val="0"/>
          <c:tx>
            <c:strRef>
              <c:f>Sheet1!$B$1</c:f>
              <c:strCache>
                <c:ptCount val="1"/>
                <c:pt idx="0">
                  <c:v>계열 1</c:v>
                </c:pt>
              </c:strCache>
            </c:strRef>
          </c:tx>
          <c:spPr>
            <a:solidFill>
              <a:schemeClr val="accent6"/>
            </a:solidFill>
            <a:ln>
              <a:noFill/>
            </a:ln>
            <a:effectLst/>
          </c:spPr>
          <c:invertIfNegative val="0"/>
          <c:cat>
            <c:strRef>
              <c:f>Sheet1!$A$2:$A$8</c:f>
              <c:strCache>
                <c:ptCount val="7"/>
                <c:pt idx="0">
                  <c:v>Overall satisfaction </c:v>
                </c:pt>
                <c:pt idx="1">
                  <c:v>Willingness to purchase the product</c:v>
                </c:pt>
                <c:pt idx="2">
                  <c:v>Willingness to recommend the product</c:v>
                </c:pt>
                <c:pt idx="3">
                  <c:v>Fragrance</c:v>
                </c:pt>
                <c:pt idx="4">
                  <c:v>User Experience </c:v>
                </c:pt>
                <c:pt idx="5">
                  <c:v>Improvement in skin lifting </c:v>
                </c:pt>
                <c:pt idx="6">
                  <c:v>Improvement of skin barrier against physical stimuli</c:v>
                </c:pt>
              </c:strCache>
            </c:strRef>
          </c:cat>
          <c:val>
            <c:numRef>
              <c:f>Sheet1!$B$2:$B$8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A6B8-4814-83CF-755C7730B932}"/>
            </c:ext>
          </c:extLst>
        </c:ser>
        <c:dLbls>
          <c:showLegendKey val="0"/>
          <c:showVal val="0"/>
          <c:showCatName val="0"/>
          <c:showSerName val="0"/>
          <c:showPercent val="0"/>
          <c:showBubbleSize val="0"/>
        </c:dLbls>
        <c:gapWidth val="182"/>
        <c:axId val="1366027040"/>
        <c:axId val="1366027520"/>
      </c:barChart>
      <c:catAx>
        <c:axId val="136602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ko-KR"/>
          </a:p>
        </c:txPr>
        <c:crossAx val="1366027520"/>
        <c:crosses val="autoZero"/>
        <c:auto val="1"/>
        <c:lblAlgn val="ctr"/>
        <c:lblOffset val="100"/>
        <c:noMultiLvlLbl val="0"/>
      </c:catAx>
      <c:valAx>
        <c:axId val="1366027520"/>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ko-KR"/>
          </a:p>
        </c:txPr>
        <c:crossAx val="136602704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F19EA-7532-479C-9A4D-6E526D26757D}" type="doc">
      <dgm:prSet loTypeId="urn:microsoft.com/office/officeart/2005/8/layout/process4" loCatId="list" qsTypeId="urn:microsoft.com/office/officeart/2005/8/quickstyle/simple4" qsCatId="simple" csTypeId="urn:microsoft.com/office/officeart/2005/8/colors/accent2_1" csCatId="accent2" phldr="1"/>
      <dgm:spPr/>
      <dgm:t>
        <a:bodyPr/>
        <a:lstStyle/>
        <a:p>
          <a:pPr latinLnBrk="1"/>
          <a:endParaRPr lang="ko-KR" altLang="en-US"/>
        </a:p>
      </dgm:t>
    </dgm:pt>
    <dgm:pt modelId="{3C4B29DC-F269-4C38-A227-179166D70899}">
      <dgm:prSet phldrT="[텍스트]" custT="1"/>
      <dgm:spPr/>
      <dgm:t>
        <a:bodyPr anchor="t"/>
        <a:lstStyle/>
        <a:p>
          <a:pPr latinLnBrk="1"/>
          <a:r>
            <a:rPr lang="en-US" altLang="ko-KR" sz="1400" b="1" dirty="0">
              <a:latin typeface="Calibri" panose="020F0502020204030204" pitchFamily="34" charset="0"/>
              <a:ea typeface="Calibri" panose="020F0502020204030204" pitchFamily="34" charset="0"/>
              <a:cs typeface="Calibri" panose="020F0502020204030204" pitchFamily="34" charset="0"/>
            </a:rPr>
            <a:t>STEP 01. </a:t>
          </a:r>
          <a:r>
            <a:rPr lang="en-US" altLang="ko-KR" sz="1400" b="1">
              <a:latin typeface="Calibri" panose="020F0502020204030204" pitchFamily="34" charset="0"/>
              <a:ea typeface="Calibri" panose="020F0502020204030204" pitchFamily="34" charset="0"/>
              <a:cs typeface="Calibri" panose="020F0502020204030204" pitchFamily="34" charset="0"/>
            </a:rPr>
            <a:t>Bio-Microneedling</a:t>
          </a:r>
          <a:endParaRPr lang="ko-KR" altLang="en-US" sz="1400" b="1" dirty="0">
            <a:latin typeface="Calibri" panose="020F0502020204030204" pitchFamily="34" charset="0"/>
            <a:cs typeface="Calibri" panose="020F0502020204030204" pitchFamily="34" charset="0"/>
          </a:endParaRPr>
        </a:p>
      </dgm:t>
    </dgm:pt>
    <dgm:pt modelId="{0495F680-295C-41DC-BAD2-754B320CA8C8}" type="parTrans" cxnId="{D735E777-0043-4C0E-A98F-B5A524DD4321}">
      <dgm:prSet/>
      <dgm:spPr/>
      <dgm:t>
        <a:bodyPr/>
        <a:lstStyle/>
        <a:p>
          <a:pPr latinLnBrk="1"/>
          <a:endParaRPr lang="ko-KR" altLang="en-US"/>
        </a:p>
      </dgm:t>
    </dgm:pt>
    <dgm:pt modelId="{D40D773C-9553-4C8B-9345-091966B6BC86}" type="sibTrans" cxnId="{D735E777-0043-4C0E-A98F-B5A524DD4321}">
      <dgm:prSet/>
      <dgm:spPr/>
      <dgm:t>
        <a:bodyPr/>
        <a:lstStyle/>
        <a:p>
          <a:pPr latinLnBrk="1"/>
          <a:endParaRPr lang="ko-KR" altLang="en-US"/>
        </a:p>
      </dgm:t>
    </dgm:pt>
    <dgm:pt modelId="{E50C3B05-BC49-4E0E-A73C-1176F7F1253E}">
      <dgm:prSet phldrT="[텍스트]" custT="1"/>
      <dgm:spPr/>
      <dgm:t>
        <a:bodyPr/>
        <a:lstStyle/>
        <a:p>
          <a:pPr latinLnBrk="1"/>
          <a:r>
            <a:rPr lang="en-US" altLang="ko-KR" sz="1100" i="1" dirty="0">
              <a:latin typeface="Calibri" panose="020F0502020204030204" pitchFamily="34" charset="0"/>
              <a:ea typeface="Calibri" panose="020F0502020204030204" pitchFamily="34" charset="0"/>
              <a:cs typeface="Calibri" panose="020F0502020204030204" pitchFamily="34" charset="0"/>
            </a:rPr>
            <a:t>Microneedling without needles! </a:t>
          </a:r>
        </a:p>
        <a:p>
          <a:pPr latinLnBrk="1"/>
          <a:r>
            <a:rPr lang="tr-TR" altLang="en-US" sz="1100" b="0" i="0" dirty="0">
              <a:latin typeface="Calibri" panose="020F0502020204030204" pitchFamily="34" charset="0"/>
              <a:ea typeface="맑은 고딕" panose="020B0503020000020004" pitchFamily="50" charset="-127"/>
              <a:cs typeface="Calibri" panose="020F0502020204030204" pitchFamily="34" charset="0"/>
            </a:rPr>
            <a:t>GENOSYS’ exclusive spicule system, BIO-MESO™</a:t>
          </a:r>
          <a:r>
            <a:rPr lang="tr-TR" altLang="en-US" sz="1100" b="0" i="0" dirty="0">
              <a:solidFill>
                <a:schemeClr val="tx1"/>
              </a:solidFill>
              <a:latin typeface="Calibri" panose="020F0502020204030204" pitchFamily="34" charset="0"/>
              <a:ea typeface="맑은 고딕" panose="020B0503020000020004" pitchFamily="50" charset="-127"/>
              <a:cs typeface="Calibri" panose="020F0502020204030204" pitchFamily="34" charset="0"/>
            </a:rPr>
            <a:t>, </a:t>
          </a:r>
          <a:r>
            <a:rPr lang="en-US" altLang="en-US" sz="1100" b="0" i="0" dirty="0">
              <a:solidFill>
                <a:schemeClr val="tx1"/>
              </a:solidFill>
              <a:latin typeface="Calibri" panose="020F0502020204030204" pitchFamily="34" charset="0"/>
              <a:ea typeface="맑은 고딕" panose="020B0503020000020004" pitchFamily="50" charset="-127"/>
              <a:cs typeface="Calibri" panose="020F0502020204030204" pitchFamily="34" charset="0"/>
            </a:rPr>
            <a:t> forms micro-channels and </a:t>
          </a:r>
          <a:r>
            <a:rPr lang="tr-TR" altLang="en-US" sz="1100" b="0" i="0" dirty="0">
              <a:latin typeface="Calibri" panose="020F0502020204030204" pitchFamily="34" charset="0"/>
              <a:ea typeface="맑은 고딕" panose="020B0503020000020004" pitchFamily="50" charset="-127"/>
              <a:cs typeface="Calibri" panose="020F0502020204030204" pitchFamily="34" charset="0"/>
            </a:rPr>
            <a:t>delivers PDRN phytozome capsules directly into the skin.</a:t>
          </a:r>
          <a:endParaRPr lang="en-US" altLang="ko-KR" sz="1100" b="0" i="0" dirty="0">
            <a:latin typeface="Calibri" panose="020F0502020204030204" pitchFamily="34" charset="0"/>
            <a:ea typeface="Calibri" panose="020F0502020204030204" pitchFamily="34" charset="0"/>
            <a:cs typeface="Calibri" panose="020F0502020204030204" pitchFamily="34" charset="0"/>
          </a:endParaRPr>
        </a:p>
      </dgm:t>
    </dgm:pt>
    <dgm:pt modelId="{57F65825-CB9D-4790-89A5-87B53DA7AAC1}" type="parTrans" cxnId="{4873A114-8BE0-46FC-B5B8-60821FC327B8}">
      <dgm:prSet/>
      <dgm:spPr/>
      <dgm:t>
        <a:bodyPr/>
        <a:lstStyle/>
        <a:p>
          <a:pPr latinLnBrk="1"/>
          <a:endParaRPr lang="ko-KR" altLang="en-US"/>
        </a:p>
      </dgm:t>
    </dgm:pt>
    <dgm:pt modelId="{2C354DF8-3A2B-4F3A-8D7A-EDF9DCFE03B9}" type="sibTrans" cxnId="{4873A114-8BE0-46FC-B5B8-60821FC327B8}">
      <dgm:prSet/>
      <dgm:spPr/>
      <dgm:t>
        <a:bodyPr/>
        <a:lstStyle/>
        <a:p>
          <a:pPr latinLnBrk="1"/>
          <a:endParaRPr lang="ko-KR" altLang="en-US"/>
        </a:p>
      </dgm:t>
    </dgm:pt>
    <dgm:pt modelId="{7BB89553-044D-4150-A432-C8F20DB705CB}">
      <dgm:prSet phldrT="[텍스트]" custT="1"/>
      <dgm:spPr/>
      <dgm:t>
        <a:bodyPr anchor="t"/>
        <a:lstStyle/>
        <a:p>
          <a:pPr latinLnBrk="1"/>
          <a:r>
            <a:rPr lang="en-US" altLang="ko-KR" sz="1400" b="1" dirty="0">
              <a:latin typeface="Calibri" panose="020F0502020204030204" pitchFamily="34" charset="0"/>
              <a:ea typeface="Calibri" panose="020F0502020204030204" pitchFamily="34" charset="0"/>
              <a:cs typeface="Calibri" panose="020F0502020204030204" pitchFamily="34" charset="0"/>
            </a:rPr>
            <a:t>STEP 02. Skin Revitalizing</a:t>
          </a:r>
          <a:endParaRPr lang="ko-KR" altLang="en-US" sz="1400" b="0" dirty="0">
            <a:latin typeface="Calibri" panose="020F0502020204030204" pitchFamily="34" charset="0"/>
            <a:cs typeface="Calibri" panose="020F0502020204030204" pitchFamily="34" charset="0"/>
          </a:endParaRPr>
        </a:p>
      </dgm:t>
    </dgm:pt>
    <dgm:pt modelId="{8CE58877-C49A-4F51-B3CF-07AE82F28FD3}" type="parTrans" cxnId="{87C65D9A-3DFE-4066-9A8E-A88189CF26A5}">
      <dgm:prSet/>
      <dgm:spPr/>
      <dgm:t>
        <a:bodyPr/>
        <a:lstStyle/>
        <a:p>
          <a:pPr latinLnBrk="1"/>
          <a:endParaRPr lang="ko-KR" altLang="en-US"/>
        </a:p>
      </dgm:t>
    </dgm:pt>
    <dgm:pt modelId="{41A35B2E-3767-4971-92C1-F516F95C4F96}" type="sibTrans" cxnId="{87C65D9A-3DFE-4066-9A8E-A88189CF26A5}">
      <dgm:prSet/>
      <dgm:spPr/>
      <dgm:t>
        <a:bodyPr/>
        <a:lstStyle/>
        <a:p>
          <a:pPr latinLnBrk="1"/>
          <a:endParaRPr lang="ko-KR" altLang="en-US"/>
        </a:p>
      </dgm:t>
    </dgm:pt>
    <dgm:pt modelId="{E22EFF85-5AF3-47B0-86C6-A612B9E9C75E}">
      <dgm:prSet phldrT="[텍스트]" custT="1"/>
      <dgm:spPr/>
      <dgm:t>
        <a:bodyPr/>
        <a:lstStyle/>
        <a:p>
          <a:pPr latinLnBrk="1"/>
          <a:r>
            <a:rPr lang="en-US" altLang="en-US" sz="1100" b="0" dirty="0">
              <a:latin typeface="Calibri" panose="020F0502020204030204" pitchFamily="34" charset="0"/>
              <a:ea typeface="맑은 고딕" panose="020B0503020000020004" pitchFamily="50" charset="-127"/>
              <a:cs typeface="Calibri" panose="020F0502020204030204" pitchFamily="34" charset="0"/>
            </a:rPr>
            <a:t>BIO-MESO™ micro-stimulation promotes skin turnover and revitalizes the complexion.</a:t>
          </a:r>
          <a:endParaRPr lang="en-US" altLang="ko-KR" sz="1100" b="0" dirty="0">
            <a:latin typeface="Calibri" panose="020F0502020204030204" pitchFamily="34" charset="0"/>
            <a:ea typeface="Calibri" panose="020F0502020204030204" pitchFamily="34" charset="0"/>
            <a:cs typeface="Calibri" panose="020F0502020204030204" pitchFamily="34" charset="0"/>
          </a:endParaRPr>
        </a:p>
        <a:p>
          <a:pPr latinLnBrk="1"/>
          <a:r>
            <a:rPr lang="en-US" altLang="en-US" sz="1100" b="0" dirty="0">
              <a:latin typeface="Calibri" panose="020F0502020204030204" pitchFamily="34" charset="0"/>
              <a:ea typeface="맑은 고딕" panose="020B0503020000020004" pitchFamily="50" charset="-127"/>
              <a:cs typeface="Calibri" panose="020F0502020204030204" pitchFamily="34" charset="0"/>
            </a:rPr>
            <a:t>Formulated with growth factor peptides, panthenol, and 5 types of ceramides to strengthen the skin’s natural barrier and resilience.</a:t>
          </a:r>
          <a:endParaRPr lang="en-US" altLang="ko-KR" sz="1100" b="0" dirty="0">
            <a:latin typeface="Calibri" panose="020F0502020204030204" pitchFamily="34" charset="0"/>
            <a:ea typeface="Calibri" panose="020F0502020204030204" pitchFamily="34" charset="0"/>
            <a:cs typeface="Calibri" panose="020F0502020204030204" pitchFamily="34" charset="0"/>
          </a:endParaRPr>
        </a:p>
      </dgm:t>
    </dgm:pt>
    <dgm:pt modelId="{F39EA24A-83C0-4D4F-B1D9-D587C278C358}" type="parTrans" cxnId="{408C9B8C-948B-4281-8E9B-333E6D6077B2}">
      <dgm:prSet/>
      <dgm:spPr/>
      <dgm:t>
        <a:bodyPr/>
        <a:lstStyle/>
        <a:p>
          <a:pPr latinLnBrk="1"/>
          <a:endParaRPr lang="ko-KR" altLang="en-US"/>
        </a:p>
      </dgm:t>
    </dgm:pt>
    <dgm:pt modelId="{C95F72C8-7053-4FC4-ACB6-2ECD4B22AFE1}" type="sibTrans" cxnId="{408C9B8C-948B-4281-8E9B-333E6D6077B2}">
      <dgm:prSet/>
      <dgm:spPr/>
      <dgm:t>
        <a:bodyPr/>
        <a:lstStyle/>
        <a:p>
          <a:pPr latinLnBrk="1"/>
          <a:endParaRPr lang="ko-KR" altLang="en-US"/>
        </a:p>
      </dgm:t>
    </dgm:pt>
    <dgm:pt modelId="{7FC7FE95-66A6-423D-851E-D70E6C99C882}">
      <dgm:prSet phldrT="[텍스트]" custT="1"/>
      <dgm:spPr/>
      <dgm:t>
        <a:bodyPr anchor="t"/>
        <a:lstStyle/>
        <a:p>
          <a:pPr latinLnBrk="1"/>
          <a:r>
            <a:rPr lang="en-US" altLang="ko-KR" sz="1400" b="1" dirty="0">
              <a:latin typeface="Calibri" panose="020F0502020204030204" pitchFamily="34" charset="0"/>
              <a:ea typeface="Calibri" panose="020F0502020204030204" pitchFamily="34" charset="0"/>
              <a:cs typeface="Calibri" panose="020F0502020204030204" pitchFamily="34" charset="0"/>
            </a:rPr>
            <a:t>STEP 03. Anti-aging</a:t>
          </a:r>
          <a:endParaRPr lang="ko-KR" altLang="en-US" sz="1400" b="1" dirty="0">
            <a:latin typeface="Calibri" panose="020F0502020204030204" pitchFamily="34" charset="0"/>
            <a:cs typeface="Calibri" panose="020F0502020204030204" pitchFamily="34" charset="0"/>
          </a:endParaRPr>
        </a:p>
      </dgm:t>
    </dgm:pt>
    <dgm:pt modelId="{90347A84-FD44-43C3-AD4F-721D1F6C592C}" type="parTrans" cxnId="{A47008CC-7D55-40DA-B6B6-53C84EF105DA}">
      <dgm:prSet/>
      <dgm:spPr/>
      <dgm:t>
        <a:bodyPr/>
        <a:lstStyle/>
        <a:p>
          <a:pPr latinLnBrk="1"/>
          <a:endParaRPr lang="ko-KR" altLang="en-US"/>
        </a:p>
      </dgm:t>
    </dgm:pt>
    <dgm:pt modelId="{681B799F-5F83-4E31-BA6F-4CBE48FE1B30}" type="sibTrans" cxnId="{A47008CC-7D55-40DA-B6B6-53C84EF105DA}">
      <dgm:prSet/>
      <dgm:spPr/>
      <dgm:t>
        <a:bodyPr/>
        <a:lstStyle/>
        <a:p>
          <a:pPr latinLnBrk="1"/>
          <a:endParaRPr lang="ko-KR" altLang="en-US"/>
        </a:p>
      </dgm:t>
    </dgm:pt>
    <dgm:pt modelId="{C0EEA9D7-D097-4183-9481-5A732221E83B}">
      <dgm:prSet phldrT="[텍스트]" custT="1"/>
      <dgm:spPr/>
      <dgm:t>
        <a:bodyPr/>
        <a:lstStyle/>
        <a:p>
          <a:pPr latinLnBrk="1"/>
          <a:r>
            <a:rPr lang="en-US" altLang="en-US" sz="1100" b="0" dirty="0">
              <a:latin typeface="Calibri" panose="020F0502020204030204" pitchFamily="34" charset="0"/>
              <a:ea typeface="맑은 고딕" panose="020B0503020000020004" pitchFamily="50" charset="-127"/>
              <a:cs typeface="Calibri" panose="020F0502020204030204" pitchFamily="34" charset="0"/>
            </a:rPr>
            <a:t>A highly concentrated essence infused with pure PDRN extracted from salmon milt and anti-aging peptides is absorbed</a:t>
          </a:r>
          <a:br>
            <a:rPr lang="en-US" altLang="en-US" sz="1100" b="0" dirty="0">
              <a:latin typeface="Calibri" panose="020F0502020204030204" pitchFamily="34" charset="0"/>
              <a:ea typeface="맑은 고딕" panose="020B0503020000020004" pitchFamily="50" charset="-127"/>
              <a:cs typeface="Calibri" panose="020F0502020204030204" pitchFamily="34" charset="0"/>
            </a:rPr>
          </a:br>
          <a:r>
            <a:rPr lang="en-US" altLang="en-US" sz="1100" b="0" dirty="0">
              <a:latin typeface="Calibri" panose="020F0502020204030204" pitchFamily="34" charset="0"/>
              <a:ea typeface="맑은 고딕" panose="020B0503020000020004" pitchFamily="50" charset="-127"/>
              <a:cs typeface="Calibri" panose="020F0502020204030204" pitchFamily="34" charset="0"/>
            </a:rPr>
            <a:t> along the BIO-MESO™ pathway, delivering powerful anti-aging effects.</a:t>
          </a:r>
          <a:endParaRPr lang="en-US" altLang="ko-KR" sz="1100" b="1" dirty="0">
            <a:latin typeface="Calibri" panose="020F0502020204030204" pitchFamily="34" charset="0"/>
            <a:ea typeface="Calibri" panose="020F0502020204030204" pitchFamily="34" charset="0"/>
            <a:cs typeface="Calibri" panose="020F0502020204030204" pitchFamily="34" charset="0"/>
          </a:endParaRPr>
        </a:p>
      </dgm:t>
    </dgm:pt>
    <dgm:pt modelId="{B4FC7E18-B3BA-48E4-A9BD-2C94A4B35C54}" type="parTrans" cxnId="{CAA57481-E815-4C8B-AA3D-862F3FF0DE36}">
      <dgm:prSet/>
      <dgm:spPr/>
      <dgm:t>
        <a:bodyPr/>
        <a:lstStyle/>
        <a:p>
          <a:pPr latinLnBrk="1"/>
          <a:endParaRPr lang="ko-KR" altLang="en-US"/>
        </a:p>
      </dgm:t>
    </dgm:pt>
    <dgm:pt modelId="{61EC890F-2921-4D25-BBC2-47F69479DE6B}" type="sibTrans" cxnId="{CAA57481-E815-4C8B-AA3D-862F3FF0DE36}">
      <dgm:prSet/>
      <dgm:spPr/>
      <dgm:t>
        <a:bodyPr/>
        <a:lstStyle/>
        <a:p>
          <a:pPr latinLnBrk="1"/>
          <a:endParaRPr lang="ko-KR" altLang="en-US"/>
        </a:p>
      </dgm:t>
    </dgm:pt>
    <dgm:pt modelId="{B1524629-E589-44C2-8BA7-099E5C16F575}" type="pres">
      <dgm:prSet presAssocID="{95FF19EA-7532-479C-9A4D-6E526D26757D}" presName="Name0" presStyleCnt="0">
        <dgm:presLayoutVars>
          <dgm:dir/>
          <dgm:animLvl val="lvl"/>
          <dgm:resizeHandles val="exact"/>
        </dgm:presLayoutVars>
      </dgm:prSet>
      <dgm:spPr/>
    </dgm:pt>
    <dgm:pt modelId="{1B49237E-33A1-4841-9B0F-BB41225C923B}" type="pres">
      <dgm:prSet presAssocID="{7FC7FE95-66A6-423D-851E-D70E6C99C882}" presName="boxAndChildren" presStyleCnt="0"/>
      <dgm:spPr/>
    </dgm:pt>
    <dgm:pt modelId="{B4AA9210-8A64-405D-A0DF-AE5A224D4CA4}" type="pres">
      <dgm:prSet presAssocID="{7FC7FE95-66A6-423D-851E-D70E6C99C882}" presName="parentTextBox" presStyleLbl="node1" presStyleIdx="0" presStyleCnt="3"/>
      <dgm:spPr/>
    </dgm:pt>
    <dgm:pt modelId="{00597E7B-3210-4A64-9AA7-92CD672F1A6E}" type="pres">
      <dgm:prSet presAssocID="{7FC7FE95-66A6-423D-851E-D70E6C99C882}" presName="entireBox" presStyleLbl="node1" presStyleIdx="0" presStyleCnt="3"/>
      <dgm:spPr/>
    </dgm:pt>
    <dgm:pt modelId="{289CB884-2208-4CE3-B7B5-ACC8D161BE20}" type="pres">
      <dgm:prSet presAssocID="{7FC7FE95-66A6-423D-851E-D70E6C99C882}" presName="descendantBox" presStyleCnt="0"/>
      <dgm:spPr/>
    </dgm:pt>
    <dgm:pt modelId="{AA59FFDC-3C06-445B-A985-0BC3A6A73E4D}" type="pres">
      <dgm:prSet presAssocID="{C0EEA9D7-D097-4183-9481-5A732221E83B}" presName="childTextBox" presStyleLbl="fgAccFollowNode1" presStyleIdx="0" presStyleCnt="3" custScaleY="135729" custLinFactNeighborY="-15382">
        <dgm:presLayoutVars>
          <dgm:bulletEnabled val="1"/>
        </dgm:presLayoutVars>
      </dgm:prSet>
      <dgm:spPr/>
    </dgm:pt>
    <dgm:pt modelId="{03A8825F-BE33-4312-8E00-2E8EABB9E6DD}" type="pres">
      <dgm:prSet presAssocID="{41A35B2E-3767-4971-92C1-F516F95C4F96}" presName="sp" presStyleCnt="0"/>
      <dgm:spPr/>
    </dgm:pt>
    <dgm:pt modelId="{9023BFE2-32CE-4305-9F38-AFA338FE24AA}" type="pres">
      <dgm:prSet presAssocID="{7BB89553-044D-4150-A432-C8F20DB705CB}" presName="arrowAndChildren" presStyleCnt="0"/>
      <dgm:spPr/>
    </dgm:pt>
    <dgm:pt modelId="{19D4F8A8-5633-4993-83D5-AA1C4E29CDBF}" type="pres">
      <dgm:prSet presAssocID="{7BB89553-044D-4150-A432-C8F20DB705CB}" presName="parentTextArrow" presStyleLbl="node1" presStyleIdx="0" presStyleCnt="3"/>
      <dgm:spPr/>
    </dgm:pt>
    <dgm:pt modelId="{37F42478-D63F-4E56-9744-559BA197B0B0}" type="pres">
      <dgm:prSet presAssocID="{7BB89553-044D-4150-A432-C8F20DB705CB}" presName="arrow" presStyleLbl="node1" presStyleIdx="1" presStyleCnt="3"/>
      <dgm:spPr/>
    </dgm:pt>
    <dgm:pt modelId="{711F0594-5E07-42C0-BF05-E7E4A06F8C10}" type="pres">
      <dgm:prSet presAssocID="{7BB89553-044D-4150-A432-C8F20DB705CB}" presName="descendantArrow" presStyleCnt="0"/>
      <dgm:spPr/>
    </dgm:pt>
    <dgm:pt modelId="{933757A1-A7F1-4657-8DC2-E3988D4EFCAA}" type="pres">
      <dgm:prSet presAssocID="{E22EFF85-5AF3-47B0-86C6-A612B9E9C75E}" presName="childTextArrow" presStyleLbl="fgAccFollowNode1" presStyleIdx="1" presStyleCnt="3" custScaleY="135729" custLinFactNeighborY="-11945">
        <dgm:presLayoutVars>
          <dgm:bulletEnabled val="1"/>
        </dgm:presLayoutVars>
      </dgm:prSet>
      <dgm:spPr/>
    </dgm:pt>
    <dgm:pt modelId="{F15D8689-31F2-440F-8B44-76BA4B696252}" type="pres">
      <dgm:prSet presAssocID="{D40D773C-9553-4C8B-9345-091966B6BC86}" presName="sp" presStyleCnt="0"/>
      <dgm:spPr/>
    </dgm:pt>
    <dgm:pt modelId="{85186073-EE65-4AF6-B6ED-85EF41BF73BC}" type="pres">
      <dgm:prSet presAssocID="{3C4B29DC-F269-4C38-A227-179166D70899}" presName="arrowAndChildren" presStyleCnt="0"/>
      <dgm:spPr/>
    </dgm:pt>
    <dgm:pt modelId="{2BC4C904-8FD4-4A77-9CE5-FEC77843246E}" type="pres">
      <dgm:prSet presAssocID="{3C4B29DC-F269-4C38-A227-179166D70899}" presName="parentTextArrow" presStyleLbl="node1" presStyleIdx="1" presStyleCnt="3"/>
      <dgm:spPr/>
    </dgm:pt>
    <dgm:pt modelId="{8A2F292D-4FBF-4EB8-93E1-11D4646314E1}" type="pres">
      <dgm:prSet presAssocID="{3C4B29DC-F269-4C38-A227-179166D70899}" presName="arrow" presStyleLbl="node1" presStyleIdx="2" presStyleCnt="3" custLinFactNeighborX="2095" custLinFactNeighborY="-70969"/>
      <dgm:spPr/>
    </dgm:pt>
    <dgm:pt modelId="{38D04639-96DA-4E92-AC2B-7773F5832A68}" type="pres">
      <dgm:prSet presAssocID="{3C4B29DC-F269-4C38-A227-179166D70899}" presName="descendantArrow" presStyleCnt="0"/>
      <dgm:spPr/>
    </dgm:pt>
    <dgm:pt modelId="{DBEA8637-9146-4C70-ABA1-10DB90A86EF8}" type="pres">
      <dgm:prSet presAssocID="{E50C3B05-BC49-4E0E-A73C-1176F7F1253E}" presName="childTextArrow" presStyleLbl="fgAccFollowNode1" presStyleIdx="2" presStyleCnt="3" custScaleY="135729" custLinFactNeighborY="-19628">
        <dgm:presLayoutVars>
          <dgm:bulletEnabled val="1"/>
        </dgm:presLayoutVars>
      </dgm:prSet>
      <dgm:spPr/>
    </dgm:pt>
  </dgm:ptLst>
  <dgm:cxnLst>
    <dgm:cxn modelId="{95F68606-1BC0-40C1-B972-8BB7F393DFEE}" type="presOf" srcId="{7BB89553-044D-4150-A432-C8F20DB705CB}" destId="{19D4F8A8-5633-4993-83D5-AA1C4E29CDBF}" srcOrd="0" destOrd="0" presId="urn:microsoft.com/office/officeart/2005/8/layout/process4"/>
    <dgm:cxn modelId="{4873A114-8BE0-46FC-B5B8-60821FC327B8}" srcId="{3C4B29DC-F269-4C38-A227-179166D70899}" destId="{E50C3B05-BC49-4E0E-A73C-1176F7F1253E}" srcOrd="0" destOrd="0" parTransId="{57F65825-CB9D-4790-89A5-87B53DA7AAC1}" sibTransId="{2C354DF8-3A2B-4F3A-8D7A-EDF9DCFE03B9}"/>
    <dgm:cxn modelId="{4A17086B-A9D0-4CBF-B95B-79D1FCADAC68}" type="presOf" srcId="{7FC7FE95-66A6-423D-851E-D70E6C99C882}" destId="{B4AA9210-8A64-405D-A0DF-AE5A224D4CA4}" srcOrd="0" destOrd="0" presId="urn:microsoft.com/office/officeart/2005/8/layout/process4"/>
    <dgm:cxn modelId="{BFE6FA6D-4AB2-490F-8F90-51D5DAB7F1BE}" type="presOf" srcId="{7BB89553-044D-4150-A432-C8F20DB705CB}" destId="{37F42478-D63F-4E56-9744-559BA197B0B0}" srcOrd="1" destOrd="0" presId="urn:microsoft.com/office/officeart/2005/8/layout/process4"/>
    <dgm:cxn modelId="{D735E777-0043-4C0E-A98F-B5A524DD4321}" srcId="{95FF19EA-7532-479C-9A4D-6E526D26757D}" destId="{3C4B29DC-F269-4C38-A227-179166D70899}" srcOrd="0" destOrd="0" parTransId="{0495F680-295C-41DC-BAD2-754B320CA8C8}" sibTransId="{D40D773C-9553-4C8B-9345-091966B6BC86}"/>
    <dgm:cxn modelId="{1275507F-AF2D-4375-A1F3-64395AB1FE77}" type="presOf" srcId="{95FF19EA-7532-479C-9A4D-6E526D26757D}" destId="{B1524629-E589-44C2-8BA7-099E5C16F575}" srcOrd="0" destOrd="0" presId="urn:microsoft.com/office/officeart/2005/8/layout/process4"/>
    <dgm:cxn modelId="{CAA57481-E815-4C8B-AA3D-862F3FF0DE36}" srcId="{7FC7FE95-66A6-423D-851E-D70E6C99C882}" destId="{C0EEA9D7-D097-4183-9481-5A732221E83B}" srcOrd="0" destOrd="0" parTransId="{B4FC7E18-B3BA-48E4-A9BD-2C94A4B35C54}" sibTransId="{61EC890F-2921-4D25-BBC2-47F69479DE6B}"/>
    <dgm:cxn modelId="{408C9B8C-948B-4281-8E9B-333E6D6077B2}" srcId="{7BB89553-044D-4150-A432-C8F20DB705CB}" destId="{E22EFF85-5AF3-47B0-86C6-A612B9E9C75E}" srcOrd="0" destOrd="0" parTransId="{F39EA24A-83C0-4D4F-B1D9-D587C278C358}" sibTransId="{C95F72C8-7053-4FC4-ACB6-2ECD4B22AFE1}"/>
    <dgm:cxn modelId="{87C65D9A-3DFE-4066-9A8E-A88189CF26A5}" srcId="{95FF19EA-7532-479C-9A4D-6E526D26757D}" destId="{7BB89553-044D-4150-A432-C8F20DB705CB}" srcOrd="1" destOrd="0" parTransId="{8CE58877-C49A-4F51-B3CF-07AE82F28FD3}" sibTransId="{41A35B2E-3767-4971-92C1-F516F95C4F96}"/>
    <dgm:cxn modelId="{BBE659B7-DBBD-4784-8ED3-606828E12FA8}" type="presOf" srcId="{C0EEA9D7-D097-4183-9481-5A732221E83B}" destId="{AA59FFDC-3C06-445B-A985-0BC3A6A73E4D}" srcOrd="0" destOrd="0" presId="urn:microsoft.com/office/officeart/2005/8/layout/process4"/>
    <dgm:cxn modelId="{A08BA4CA-5245-49D8-B634-AB84FC2B3981}" type="presOf" srcId="{3C4B29DC-F269-4C38-A227-179166D70899}" destId="{8A2F292D-4FBF-4EB8-93E1-11D4646314E1}" srcOrd="1" destOrd="0" presId="urn:microsoft.com/office/officeart/2005/8/layout/process4"/>
    <dgm:cxn modelId="{A47008CC-7D55-40DA-B6B6-53C84EF105DA}" srcId="{95FF19EA-7532-479C-9A4D-6E526D26757D}" destId="{7FC7FE95-66A6-423D-851E-D70E6C99C882}" srcOrd="2" destOrd="0" parTransId="{90347A84-FD44-43C3-AD4F-721D1F6C592C}" sibTransId="{681B799F-5F83-4E31-BA6F-4CBE48FE1B30}"/>
    <dgm:cxn modelId="{0CD6DFDD-6EA8-4A43-80D1-190138C1E4B4}" type="presOf" srcId="{E22EFF85-5AF3-47B0-86C6-A612B9E9C75E}" destId="{933757A1-A7F1-4657-8DC2-E3988D4EFCAA}" srcOrd="0" destOrd="0" presId="urn:microsoft.com/office/officeart/2005/8/layout/process4"/>
    <dgm:cxn modelId="{1140EEF1-FD40-425D-BC72-02DDE8294D2C}" type="presOf" srcId="{7FC7FE95-66A6-423D-851E-D70E6C99C882}" destId="{00597E7B-3210-4A64-9AA7-92CD672F1A6E}" srcOrd="1" destOrd="0" presId="urn:microsoft.com/office/officeart/2005/8/layout/process4"/>
    <dgm:cxn modelId="{E48AFAF3-41AF-40DB-9498-A1A87AD6295B}" type="presOf" srcId="{E50C3B05-BC49-4E0E-A73C-1176F7F1253E}" destId="{DBEA8637-9146-4C70-ABA1-10DB90A86EF8}" srcOrd="0" destOrd="0" presId="urn:microsoft.com/office/officeart/2005/8/layout/process4"/>
    <dgm:cxn modelId="{ACDD83F4-EB1B-418B-A722-DC3EC16E9D09}" type="presOf" srcId="{3C4B29DC-F269-4C38-A227-179166D70899}" destId="{2BC4C904-8FD4-4A77-9CE5-FEC77843246E}" srcOrd="0" destOrd="0" presId="urn:microsoft.com/office/officeart/2005/8/layout/process4"/>
    <dgm:cxn modelId="{0A5FDD62-2B96-436F-8A0A-E1482BB27BB1}" type="presParOf" srcId="{B1524629-E589-44C2-8BA7-099E5C16F575}" destId="{1B49237E-33A1-4841-9B0F-BB41225C923B}" srcOrd="0" destOrd="0" presId="urn:microsoft.com/office/officeart/2005/8/layout/process4"/>
    <dgm:cxn modelId="{74D6DC0E-8ECC-4E65-AB19-E73EE4497A9C}" type="presParOf" srcId="{1B49237E-33A1-4841-9B0F-BB41225C923B}" destId="{B4AA9210-8A64-405D-A0DF-AE5A224D4CA4}" srcOrd="0" destOrd="0" presId="urn:microsoft.com/office/officeart/2005/8/layout/process4"/>
    <dgm:cxn modelId="{8D18F8EF-BF04-4EFD-95B6-F7FB5AB5EE4B}" type="presParOf" srcId="{1B49237E-33A1-4841-9B0F-BB41225C923B}" destId="{00597E7B-3210-4A64-9AA7-92CD672F1A6E}" srcOrd="1" destOrd="0" presId="urn:microsoft.com/office/officeart/2005/8/layout/process4"/>
    <dgm:cxn modelId="{C1956CE9-048F-4299-80DA-1919D785953E}" type="presParOf" srcId="{1B49237E-33A1-4841-9B0F-BB41225C923B}" destId="{289CB884-2208-4CE3-B7B5-ACC8D161BE20}" srcOrd="2" destOrd="0" presId="urn:microsoft.com/office/officeart/2005/8/layout/process4"/>
    <dgm:cxn modelId="{94496EB3-84FB-4996-B35B-A5E1AF7F6D17}" type="presParOf" srcId="{289CB884-2208-4CE3-B7B5-ACC8D161BE20}" destId="{AA59FFDC-3C06-445B-A985-0BC3A6A73E4D}" srcOrd="0" destOrd="0" presId="urn:microsoft.com/office/officeart/2005/8/layout/process4"/>
    <dgm:cxn modelId="{FA52B0DD-5332-443F-B103-CA4C26C8C736}" type="presParOf" srcId="{B1524629-E589-44C2-8BA7-099E5C16F575}" destId="{03A8825F-BE33-4312-8E00-2E8EABB9E6DD}" srcOrd="1" destOrd="0" presId="urn:microsoft.com/office/officeart/2005/8/layout/process4"/>
    <dgm:cxn modelId="{C9C05675-8598-4A9E-B527-F43483424E6D}" type="presParOf" srcId="{B1524629-E589-44C2-8BA7-099E5C16F575}" destId="{9023BFE2-32CE-4305-9F38-AFA338FE24AA}" srcOrd="2" destOrd="0" presId="urn:microsoft.com/office/officeart/2005/8/layout/process4"/>
    <dgm:cxn modelId="{00662CED-596E-49A2-9B2D-A8ED76B78AE6}" type="presParOf" srcId="{9023BFE2-32CE-4305-9F38-AFA338FE24AA}" destId="{19D4F8A8-5633-4993-83D5-AA1C4E29CDBF}" srcOrd="0" destOrd="0" presId="urn:microsoft.com/office/officeart/2005/8/layout/process4"/>
    <dgm:cxn modelId="{32E2C09B-687B-408E-957D-7ECC18C2EB7E}" type="presParOf" srcId="{9023BFE2-32CE-4305-9F38-AFA338FE24AA}" destId="{37F42478-D63F-4E56-9744-559BA197B0B0}" srcOrd="1" destOrd="0" presId="urn:microsoft.com/office/officeart/2005/8/layout/process4"/>
    <dgm:cxn modelId="{EB1F2DFD-4482-457C-AD7D-11475D60E0E8}" type="presParOf" srcId="{9023BFE2-32CE-4305-9F38-AFA338FE24AA}" destId="{711F0594-5E07-42C0-BF05-E7E4A06F8C10}" srcOrd="2" destOrd="0" presId="urn:microsoft.com/office/officeart/2005/8/layout/process4"/>
    <dgm:cxn modelId="{246F6DD2-2C71-4C75-9A8E-3A1DC6D10BA7}" type="presParOf" srcId="{711F0594-5E07-42C0-BF05-E7E4A06F8C10}" destId="{933757A1-A7F1-4657-8DC2-E3988D4EFCAA}" srcOrd="0" destOrd="0" presId="urn:microsoft.com/office/officeart/2005/8/layout/process4"/>
    <dgm:cxn modelId="{5D5309BD-6010-4937-9DD2-D4E8268CF9D6}" type="presParOf" srcId="{B1524629-E589-44C2-8BA7-099E5C16F575}" destId="{F15D8689-31F2-440F-8B44-76BA4B696252}" srcOrd="3" destOrd="0" presId="urn:microsoft.com/office/officeart/2005/8/layout/process4"/>
    <dgm:cxn modelId="{423CF44E-1A41-44D0-B7C3-F63B39C56D29}" type="presParOf" srcId="{B1524629-E589-44C2-8BA7-099E5C16F575}" destId="{85186073-EE65-4AF6-B6ED-85EF41BF73BC}" srcOrd="4" destOrd="0" presId="urn:microsoft.com/office/officeart/2005/8/layout/process4"/>
    <dgm:cxn modelId="{6B9D2096-B44D-4F39-8669-E8226C28F86F}" type="presParOf" srcId="{85186073-EE65-4AF6-B6ED-85EF41BF73BC}" destId="{2BC4C904-8FD4-4A77-9CE5-FEC77843246E}" srcOrd="0" destOrd="0" presId="urn:microsoft.com/office/officeart/2005/8/layout/process4"/>
    <dgm:cxn modelId="{1F3A59B5-8451-4DD8-A283-3AE8D9981759}" type="presParOf" srcId="{85186073-EE65-4AF6-B6ED-85EF41BF73BC}" destId="{8A2F292D-4FBF-4EB8-93E1-11D4646314E1}" srcOrd="1" destOrd="0" presId="urn:microsoft.com/office/officeart/2005/8/layout/process4"/>
    <dgm:cxn modelId="{9F6B52F4-E9A7-4D5B-9DFA-CC0B783F0C8D}" type="presParOf" srcId="{85186073-EE65-4AF6-B6ED-85EF41BF73BC}" destId="{38D04639-96DA-4E92-AC2B-7773F5832A68}" srcOrd="2" destOrd="0" presId="urn:microsoft.com/office/officeart/2005/8/layout/process4"/>
    <dgm:cxn modelId="{3D2A729A-3F38-4584-AED3-3776F5E7F4F8}" type="presParOf" srcId="{38D04639-96DA-4E92-AC2B-7773F5832A68}" destId="{DBEA8637-9146-4C70-ABA1-10DB90A86EF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FF19EA-7532-479C-9A4D-6E526D26757D}" type="doc">
      <dgm:prSet loTypeId="urn:microsoft.com/office/officeart/2005/8/layout/process4" loCatId="list" qsTypeId="urn:microsoft.com/office/officeart/2005/8/quickstyle/simple4" qsCatId="simple" csTypeId="urn:microsoft.com/office/officeart/2005/8/colors/accent6_1" csCatId="accent6" phldr="1"/>
      <dgm:spPr/>
      <dgm:t>
        <a:bodyPr/>
        <a:lstStyle/>
        <a:p>
          <a:pPr latinLnBrk="1"/>
          <a:endParaRPr lang="ko-KR" altLang="en-US"/>
        </a:p>
      </dgm:t>
    </dgm:pt>
    <dgm:pt modelId="{3C4B29DC-F269-4C38-A227-179166D70899}">
      <dgm:prSet phldrT="[텍스트]" custT="1"/>
      <dgm:spPr/>
      <dgm:t>
        <a:bodyPr anchor="t"/>
        <a:lstStyle/>
        <a:p>
          <a:pPr latinLnBrk="1"/>
          <a:r>
            <a:rPr lang="en-US" altLang="ko-KR" sz="1400" b="1" dirty="0">
              <a:solidFill>
                <a:srgbClr val="00B0F0"/>
              </a:solidFill>
              <a:latin typeface="Calibri" panose="020F0502020204030204" pitchFamily="34" charset="0"/>
              <a:ea typeface="Calibri" panose="020F0502020204030204" pitchFamily="34" charset="0"/>
              <a:cs typeface="Calibri" panose="020F0502020204030204" pitchFamily="34" charset="0"/>
            </a:rPr>
            <a:t>STEP 01. Cooling &amp; Calming</a:t>
          </a:r>
          <a:endParaRPr lang="ko-KR" altLang="en-US" sz="1400" b="1" dirty="0">
            <a:solidFill>
              <a:srgbClr val="00B0F0"/>
            </a:solidFill>
            <a:latin typeface="Calibri" panose="020F0502020204030204" pitchFamily="34" charset="0"/>
            <a:cs typeface="Calibri" panose="020F0502020204030204" pitchFamily="34" charset="0"/>
          </a:endParaRPr>
        </a:p>
      </dgm:t>
    </dgm:pt>
    <dgm:pt modelId="{0495F680-295C-41DC-BAD2-754B320CA8C8}" type="parTrans" cxnId="{D735E777-0043-4C0E-A98F-B5A524DD4321}">
      <dgm:prSet/>
      <dgm:spPr/>
      <dgm:t>
        <a:bodyPr/>
        <a:lstStyle/>
        <a:p>
          <a:pPr latinLnBrk="1"/>
          <a:endParaRPr lang="ko-KR" altLang="en-US">
            <a:latin typeface="Calibri" panose="020F0502020204030204" pitchFamily="34" charset="0"/>
            <a:cs typeface="Calibri" panose="020F0502020204030204" pitchFamily="34" charset="0"/>
          </a:endParaRPr>
        </a:p>
      </dgm:t>
    </dgm:pt>
    <dgm:pt modelId="{D40D773C-9553-4C8B-9345-091966B6BC86}" type="sibTrans" cxnId="{D735E777-0043-4C0E-A98F-B5A524DD4321}">
      <dgm:prSet/>
      <dgm:spPr/>
      <dgm:t>
        <a:bodyPr/>
        <a:lstStyle/>
        <a:p>
          <a:pPr latinLnBrk="1"/>
          <a:endParaRPr lang="ko-KR" altLang="en-US">
            <a:latin typeface="Calibri" panose="020F0502020204030204" pitchFamily="34" charset="0"/>
            <a:cs typeface="Calibri" panose="020F0502020204030204" pitchFamily="34" charset="0"/>
          </a:endParaRPr>
        </a:p>
      </dgm:t>
    </dgm:pt>
    <dgm:pt modelId="{E50C3B05-BC49-4E0E-A73C-1176F7F1253E}">
      <dgm:prSet phldrT="[텍스트]" custT="1"/>
      <dgm:spPr/>
      <dgm:t>
        <a:bodyPr/>
        <a:lstStyle/>
        <a:p>
          <a:pPr latinLnBrk="1"/>
          <a:r>
            <a:rPr lang="en-US" altLang="en-US" sz="1100" dirty="0">
              <a:latin typeface="Calibri" panose="020F0502020204030204" pitchFamily="34" charset="0"/>
              <a:ea typeface="맑은 고딕" panose="020B0503020000020004" pitchFamily="50" charset="-127"/>
              <a:cs typeface="Calibri" panose="020F0502020204030204" pitchFamily="34" charset="0"/>
            </a:rPr>
            <a:t>A gentle cooling mechanism powered </a:t>
          </a:r>
          <a:r>
            <a:rPr lang="en-US" altLang="en-US" sz="1100" b="1" dirty="0">
              <a:latin typeface="Calibri" panose="020F0502020204030204" pitchFamily="34" charset="0"/>
              <a:ea typeface="맑은 고딕" panose="020B0503020000020004" pitchFamily="50" charset="-127"/>
              <a:cs typeface="Calibri" panose="020F0502020204030204" pitchFamily="34" charset="0"/>
            </a:rPr>
            <a:t>by xylitol without menthol or alcohol</a:t>
          </a:r>
          <a:endParaRPr lang="en-US" altLang="ko-KR" sz="1100" b="1" dirty="0">
            <a:latin typeface="Calibri" panose="020F0502020204030204" pitchFamily="34" charset="0"/>
            <a:ea typeface="Calibri" panose="020F0502020204030204" pitchFamily="34" charset="0"/>
            <a:cs typeface="Calibri" panose="020F0502020204030204" pitchFamily="34" charset="0"/>
          </a:endParaRPr>
        </a:p>
        <a:p>
          <a:pPr latinLnBrk="1"/>
          <a:r>
            <a:rPr lang="en-US" altLang="en-US" sz="1100" b="1" dirty="0">
              <a:latin typeface="Calibri" panose="020F0502020204030204" pitchFamily="34" charset="0"/>
              <a:ea typeface="맑은 고딕" panose="020B0503020000020004" pitchFamily="50" charset="-127"/>
              <a:cs typeface="Calibri" panose="020F0502020204030204" pitchFamily="34" charset="0"/>
            </a:rPr>
            <a:t>The ultra-thin sheet adheres seamlessly to every contour of the skin, delivering rapid calming effects</a:t>
          </a:r>
          <a:r>
            <a:rPr lang="ko-KR" altLang="en-US" sz="1100" b="1" dirty="0">
              <a:latin typeface="Calibri" panose="020F0502020204030204" pitchFamily="34" charset="0"/>
              <a:ea typeface="맑은 고딕" panose="020B0503020000020004" pitchFamily="50" charset="-127"/>
              <a:cs typeface="Calibri" panose="020F0502020204030204" pitchFamily="34" charset="0"/>
            </a:rPr>
            <a:t>  </a:t>
          </a:r>
          <a:endParaRPr lang="en-US" altLang="ko-KR" sz="1100" b="1" dirty="0">
            <a:latin typeface="Calibri" panose="020F0502020204030204" pitchFamily="34" charset="0"/>
            <a:ea typeface="Calibri" panose="020F0502020204030204" pitchFamily="34" charset="0"/>
            <a:cs typeface="Calibri" panose="020F0502020204030204" pitchFamily="34" charset="0"/>
          </a:endParaRPr>
        </a:p>
      </dgm:t>
    </dgm:pt>
    <dgm:pt modelId="{57F65825-CB9D-4790-89A5-87B53DA7AAC1}" type="parTrans" cxnId="{4873A114-8BE0-46FC-B5B8-60821FC327B8}">
      <dgm:prSet/>
      <dgm:spPr/>
      <dgm:t>
        <a:bodyPr/>
        <a:lstStyle/>
        <a:p>
          <a:pPr latinLnBrk="1"/>
          <a:endParaRPr lang="ko-KR" altLang="en-US">
            <a:latin typeface="Calibri" panose="020F0502020204030204" pitchFamily="34" charset="0"/>
            <a:cs typeface="Calibri" panose="020F0502020204030204" pitchFamily="34" charset="0"/>
          </a:endParaRPr>
        </a:p>
      </dgm:t>
    </dgm:pt>
    <dgm:pt modelId="{2C354DF8-3A2B-4F3A-8D7A-EDF9DCFE03B9}" type="sibTrans" cxnId="{4873A114-8BE0-46FC-B5B8-60821FC327B8}">
      <dgm:prSet/>
      <dgm:spPr/>
      <dgm:t>
        <a:bodyPr/>
        <a:lstStyle/>
        <a:p>
          <a:pPr latinLnBrk="1"/>
          <a:endParaRPr lang="ko-KR" altLang="en-US">
            <a:latin typeface="Calibri" panose="020F0502020204030204" pitchFamily="34" charset="0"/>
            <a:cs typeface="Calibri" panose="020F0502020204030204" pitchFamily="34" charset="0"/>
          </a:endParaRPr>
        </a:p>
      </dgm:t>
    </dgm:pt>
    <dgm:pt modelId="{7BB89553-044D-4150-A432-C8F20DB705CB}">
      <dgm:prSet phldrT="[텍스트]" custT="1"/>
      <dgm:spPr/>
      <dgm:t>
        <a:bodyPr anchor="t"/>
        <a:lstStyle/>
        <a:p>
          <a:pPr latinLnBrk="1"/>
          <a:r>
            <a:rPr lang="en-US" altLang="ko-KR" sz="1400" b="1" dirty="0">
              <a:solidFill>
                <a:srgbClr val="92D050"/>
              </a:solidFill>
              <a:latin typeface="Calibri" panose="020F0502020204030204" pitchFamily="34" charset="0"/>
              <a:ea typeface="Calibri" panose="020F0502020204030204" pitchFamily="34" charset="0"/>
              <a:cs typeface="Calibri" panose="020F0502020204030204" pitchFamily="34" charset="0"/>
            </a:rPr>
            <a:t>STEP 02. Barrier-Strengthening</a:t>
          </a:r>
          <a:endParaRPr lang="ko-KR" altLang="en-US" sz="1400" b="0" dirty="0">
            <a:solidFill>
              <a:srgbClr val="92D050"/>
            </a:solidFill>
            <a:latin typeface="Calibri" panose="020F0502020204030204" pitchFamily="34" charset="0"/>
            <a:cs typeface="Calibri" panose="020F0502020204030204" pitchFamily="34" charset="0"/>
          </a:endParaRPr>
        </a:p>
      </dgm:t>
    </dgm:pt>
    <dgm:pt modelId="{8CE58877-C49A-4F51-B3CF-07AE82F28FD3}" type="parTrans" cxnId="{87C65D9A-3DFE-4066-9A8E-A88189CF26A5}">
      <dgm:prSet/>
      <dgm:spPr/>
      <dgm:t>
        <a:bodyPr/>
        <a:lstStyle/>
        <a:p>
          <a:pPr latinLnBrk="1"/>
          <a:endParaRPr lang="ko-KR" altLang="en-US">
            <a:latin typeface="Calibri" panose="020F0502020204030204" pitchFamily="34" charset="0"/>
            <a:cs typeface="Calibri" panose="020F0502020204030204" pitchFamily="34" charset="0"/>
          </a:endParaRPr>
        </a:p>
      </dgm:t>
    </dgm:pt>
    <dgm:pt modelId="{41A35B2E-3767-4971-92C1-F516F95C4F96}" type="sibTrans" cxnId="{87C65D9A-3DFE-4066-9A8E-A88189CF26A5}">
      <dgm:prSet/>
      <dgm:spPr/>
      <dgm:t>
        <a:bodyPr/>
        <a:lstStyle/>
        <a:p>
          <a:pPr latinLnBrk="1"/>
          <a:endParaRPr lang="ko-KR" altLang="en-US">
            <a:latin typeface="Calibri" panose="020F0502020204030204" pitchFamily="34" charset="0"/>
            <a:cs typeface="Calibri" panose="020F0502020204030204" pitchFamily="34" charset="0"/>
          </a:endParaRPr>
        </a:p>
      </dgm:t>
    </dgm:pt>
    <dgm:pt modelId="{E22EFF85-5AF3-47B0-86C6-A612B9E9C75E}">
      <dgm:prSet phldrT="[텍스트]" custT="1"/>
      <dgm:spPr/>
      <dgm:t>
        <a:bodyPr/>
        <a:lstStyle/>
        <a:p>
          <a:pPr latinLnBrk="1"/>
          <a:r>
            <a:rPr lang="en-US" altLang="en-US" sz="1100" dirty="0">
              <a:latin typeface="Calibri" panose="020F0502020204030204" pitchFamily="34" charset="0"/>
              <a:ea typeface="맑은 고딕" panose="020B0503020000020004" pitchFamily="50" charset="-127"/>
              <a:cs typeface="Calibri" panose="020F0502020204030204" pitchFamily="34" charset="0"/>
            </a:rPr>
            <a:t>Triple barrier complex of high-content panthenol, ceramide, and allantoin</a:t>
          </a:r>
          <a:endParaRPr lang="en-US" altLang="ko-KR" sz="1100" dirty="0">
            <a:latin typeface="Calibri" panose="020F0502020204030204" pitchFamily="34" charset="0"/>
            <a:ea typeface="Calibri" panose="020F0502020204030204" pitchFamily="34" charset="0"/>
            <a:cs typeface="Calibri" panose="020F0502020204030204" pitchFamily="34" charset="0"/>
          </a:endParaRPr>
        </a:p>
        <a:p>
          <a:pPr latinLnBrk="1"/>
          <a:r>
            <a:rPr lang="en-US" altLang="en-US" sz="1100" b="1" dirty="0">
              <a:latin typeface="Calibri" panose="020F0502020204030204" pitchFamily="34" charset="0"/>
              <a:ea typeface="맑은 고딕" panose="020B0503020000020004" pitchFamily="50" charset="-127"/>
              <a:cs typeface="Calibri" panose="020F0502020204030204" pitchFamily="34" charset="0"/>
            </a:rPr>
            <a:t>Not simple hydration, but targeted care to repair and strengthen weakened skin.</a:t>
          </a:r>
          <a:endParaRPr lang="en-US" altLang="ko-KR" sz="1100" b="1" dirty="0">
            <a:latin typeface="Calibri" panose="020F0502020204030204" pitchFamily="34" charset="0"/>
            <a:ea typeface="Calibri" panose="020F0502020204030204" pitchFamily="34" charset="0"/>
            <a:cs typeface="Calibri" panose="020F0502020204030204" pitchFamily="34" charset="0"/>
          </a:endParaRPr>
        </a:p>
      </dgm:t>
    </dgm:pt>
    <dgm:pt modelId="{F39EA24A-83C0-4D4F-B1D9-D587C278C358}" type="parTrans" cxnId="{408C9B8C-948B-4281-8E9B-333E6D6077B2}">
      <dgm:prSet/>
      <dgm:spPr/>
      <dgm:t>
        <a:bodyPr/>
        <a:lstStyle/>
        <a:p>
          <a:pPr latinLnBrk="1"/>
          <a:endParaRPr lang="ko-KR" altLang="en-US">
            <a:latin typeface="Calibri" panose="020F0502020204030204" pitchFamily="34" charset="0"/>
            <a:cs typeface="Calibri" panose="020F0502020204030204" pitchFamily="34" charset="0"/>
          </a:endParaRPr>
        </a:p>
      </dgm:t>
    </dgm:pt>
    <dgm:pt modelId="{C95F72C8-7053-4FC4-ACB6-2ECD4B22AFE1}" type="sibTrans" cxnId="{408C9B8C-948B-4281-8E9B-333E6D6077B2}">
      <dgm:prSet/>
      <dgm:spPr/>
      <dgm:t>
        <a:bodyPr/>
        <a:lstStyle/>
        <a:p>
          <a:pPr latinLnBrk="1"/>
          <a:endParaRPr lang="ko-KR" altLang="en-US">
            <a:latin typeface="Calibri" panose="020F0502020204030204" pitchFamily="34" charset="0"/>
            <a:cs typeface="Calibri" panose="020F0502020204030204" pitchFamily="34" charset="0"/>
          </a:endParaRPr>
        </a:p>
      </dgm:t>
    </dgm:pt>
    <dgm:pt modelId="{7FC7FE95-66A6-423D-851E-D70E6C99C882}">
      <dgm:prSet phldrT="[텍스트]" custT="1"/>
      <dgm:spPr/>
      <dgm:t>
        <a:bodyPr anchor="t"/>
        <a:lstStyle/>
        <a:p>
          <a:pPr latinLnBrk="1"/>
          <a:r>
            <a:rPr lang="en-US" altLang="ko-KR" sz="14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STEP 03. Anti-Aging</a:t>
          </a:r>
          <a:endParaRPr lang="ko-KR" altLang="en-US" sz="1400" b="1" dirty="0">
            <a:solidFill>
              <a:schemeClr val="accent4">
                <a:lumMod val="75000"/>
              </a:schemeClr>
            </a:solidFill>
            <a:latin typeface="Calibri" panose="020F0502020204030204" pitchFamily="34" charset="0"/>
            <a:cs typeface="Calibri" panose="020F0502020204030204" pitchFamily="34" charset="0"/>
          </a:endParaRPr>
        </a:p>
      </dgm:t>
    </dgm:pt>
    <dgm:pt modelId="{90347A84-FD44-43C3-AD4F-721D1F6C592C}" type="parTrans" cxnId="{A47008CC-7D55-40DA-B6B6-53C84EF105DA}">
      <dgm:prSet/>
      <dgm:spPr/>
      <dgm:t>
        <a:bodyPr/>
        <a:lstStyle/>
        <a:p>
          <a:pPr latinLnBrk="1"/>
          <a:endParaRPr lang="ko-KR" altLang="en-US">
            <a:latin typeface="Calibri" panose="020F0502020204030204" pitchFamily="34" charset="0"/>
            <a:cs typeface="Calibri" panose="020F0502020204030204" pitchFamily="34" charset="0"/>
          </a:endParaRPr>
        </a:p>
      </dgm:t>
    </dgm:pt>
    <dgm:pt modelId="{681B799F-5F83-4E31-BA6F-4CBE48FE1B30}" type="sibTrans" cxnId="{A47008CC-7D55-40DA-B6B6-53C84EF105DA}">
      <dgm:prSet/>
      <dgm:spPr/>
      <dgm:t>
        <a:bodyPr/>
        <a:lstStyle/>
        <a:p>
          <a:pPr latinLnBrk="1"/>
          <a:endParaRPr lang="ko-KR" altLang="en-US">
            <a:latin typeface="Calibri" panose="020F0502020204030204" pitchFamily="34" charset="0"/>
            <a:cs typeface="Calibri" panose="020F0502020204030204" pitchFamily="34" charset="0"/>
          </a:endParaRPr>
        </a:p>
      </dgm:t>
    </dgm:pt>
    <dgm:pt modelId="{C0EEA9D7-D097-4183-9481-5A732221E83B}">
      <dgm:prSet phldrT="[텍스트]" custT="1"/>
      <dgm:spPr/>
      <dgm:t>
        <a:bodyPr/>
        <a:lstStyle/>
        <a:p>
          <a:pPr latinLnBrk="1"/>
          <a:r>
            <a:rPr lang="en-US" sz="1100" b="0" dirty="0"/>
            <a:t>Enriched </a:t>
          </a:r>
          <a:r>
            <a:rPr lang="en-US" sz="1100" b="1" dirty="0"/>
            <a:t>with PDRN </a:t>
          </a:r>
          <a:r>
            <a:rPr lang="en-US" sz="1100" b="0" dirty="0"/>
            <a:t>extracted from salmon DNA, </a:t>
          </a:r>
          <a:r>
            <a:rPr lang="en-US" sz="1100" b="1" dirty="0"/>
            <a:t>collagen, and elastin</a:t>
          </a:r>
          <a:r>
            <a:rPr lang="ko-KR" altLang="en-US" sz="1100" b="1" dirty="0">
              <a:latin typeface="Calibri" panose="020F0502020204030204" pitchFamily="34" charset="0"/>
              <a:ea typeface="맑은 고딕" panose="020B0503020000020004" pitchFamily="50" charset="-127"/>
              <a:cs typeface="Calibri" panose="020F0502020204030204" pitchFamily="34" charset="0"/>
            </a:rPr>
            <a:t>  </a:t>
          </a:r>
          <a:endParaRPr lang="en-US" altLang="ko-KR" sz="1100" b="1" dirty="0">
            <a:latin typeface="Calibri" panose="020F0502020204030204" pitchFamily="34" charset="0"/>
            <a:ea typeface="맑은 고딕" panose="020B0503020000020004" pitchFamily="50" charset="-127"/>
            <a:cs typeface="Calibri" panose="020F0502020204030204" pitchFamily="34" charset="0"/>
          </a:endParaRPr>
        </a:p>
        <a:p>
          <a:pPr latinLnBrk="1"/>
          <a:r>
            <a:rPr lang="en-US" altLang="en-US" sz="1100" b="1" dirty="0">
              <a:latin typeface="Calibri" panose="020F0502020204030204" pitchFamily="34" charset="0"/>
              <a:ea typeface="맑은 고딕" panose="020B0503020000020004" pitchFamily="50" charset="-127"/>
              <a:cs typeface="Calibri" panose="020F0502020204030204" pitchFamily="34" charset="0"/>
            </a:rPr>
            <a:t>Advanced anti-aging care with clinically proven ingredients</a:t>
          </a:r>
          <a:endParaRPr lang="ko-KR" altLang="en-US" sz="1100" b="1" dirty="0">
            <a:latin typeface="Calibri" panose="020F0502020204030204" pitchFamily="34" charset="0"/>
            <a:cs typeface="Calibri" panose="020F0502020204030204" pitchFamily="34" charset="0"/>
          </a:endParaRPr>
        </a:p>
      </dgm:t>
    </dgm:pt>
    <dgm:pt modelId="{B4FC7E18-B3BA-48E4-A9BD-2C94A4B35C54}" type="parTrans" cxnId="{CAA57481-E815-4C8B-AA3D-862F3FF0DE36}">
      <dgm:prSet/>
      <dgm:spPr/>
      <dgm:t>
        <a:bodyPr/>
        <a:lstStyle/>
        <a:p>
          <a:pPr latinLnBrk="1"/>
          <a:endParaRPr lang="ko-KR" altLang="en-US">
            <a:latin typeface="Calibri" panose="020F0502020204030204" pitchFamily="34" charset="0"/>
            <a:cs typeface="Calibri" panose="020F0502020204030204" pitchFamily="34" charset="0"/>
          </a:endParaRPr>
        </a:p>
      </dgm:t>
    </dgm:pt>
    <dgm:pt modelId="{61EC890F-2921-4D25-BBC2-47F69479DE6B}" type="sibTrans" cxnId="{CAA57481-E815-4C8B-AA3D-862F3FF0DE36}">
      <dgm:prSet/>
      <dgm:spPr/>
      <dgm:t>
        <a:bodyPr/>
        <a:lstStyle/>
        <a:p>
          <a:pPr latinLnBrk="1"/>
          <a:endParaRPr lang="ko-KR" altLang="en-US">
            <a:latin typeface="Calibri" panose="020F0502020204030204" pitchFamily="34" charset="0"/>
            <a:cs typeface="Calibri" panose="020F0502020204030204" pitchFamily="34" charset="0"/>
          </a:endParaRPr>
        </a:p>
      </dgm:t>
    </dgm:pt>
    <dgm:pt modelId="{B1524629-E589-44C2-8BA7-099E5C16F575}" type="pres">
      <dgm:prSet presAssocID="{95FF19EA-7532-479C-9A4D-6E526D26757D}" presName="Name0" presStyleCnt="0">
        <dgm:presLayoutVars>
          <dgm:dir/>
          <dgm:animLvl val="lvl"/>
          <dgm:resizeHandles val="exact"/>
        </dgm:presLayoutVars>
      </dgm:prSet>
      <dgm:spPr/>
    </dgm:pt>
    <dgm:pt modelId="{1B49237E-33A1-4841-9B0F-BB41225C923B}" type="pres">
      <dgm:prSet presAssocID="{7FC7FE95-66A6-423D-851E-D70E6C99C882}" presName="boxAndChildren" presStyleCnt="0"/>
      <dgm:spPr/>
    </dgm:pt>
    <dgm:pt modelId="{B4AA9210-8A64-405D-A0DF-AE5A224D4CA4}" type="pres">
      <dgm:prSet presAssocID="{7FC7FE95-66A6-423D-851E-D70E6C99C882}" presName="parentTextBox" presStyleLbl="node1" presStyleIdx="0" presStyleCnt="3"/>
      <dgm:spPr/>
    </dgm:pt>
    <dgm:pt modelId="{00597E7B-3210-4A64-9AA7-92CD672F1A6E}" type="pres">
      <dgm:prSet presAssocID="{7FC7FE95-66A6-423D-851E-D70E6C99C882}" presName="entireBox" presStyleLbl="node1" presStyleIdx="0" presStyleCnt="3"/>
      <dgm:spPr/>
    </dgm:pt>
    <dgm:pt modelId="{289CB884-2208-4CE3-B7B5-ACC8D161BE20}" type="pres">
      <dgm:prSet presAssocID="{7FC7FE95-66A6-423D-851E-D70E6C99C882}" presName="descendantBox" presStyleCnt="0"/>
      <dgm:spPr/>
    </dgm:pt>
    <dgm:pt modelId="{AA59FFDC-3C06-445B-A985-0BC3A6A73E4D}" type="pres">
      <dgm:prSet presAssocID="{C0EEA9D7-D097-4183-9481-5A732221E83B}" presName="childTextBox" presStyleLbl="fgAccFollowNode1" presStyleIdx="0" presStyleCnt="3" custScaleY="135729" custLinFactNeighborY="-15382">
        <dgm:presLayoutVars>
          <dgm:bulletEnabled val="1"/>
        </dgm:presLayoutVars>
      </dgm:prSet>
      <dgm:spPr/>
    </dgm:pt>
    <dgm:pt modelId="{03A8825F-BE33-4312-8E00-2E8EABB9E6DD}" type="pres">
      <dgm:prSet presAssocID="{41A35B2E-3767-4971-92C1-F516F95C4F96}" presName="sp" presStyleCnt="0"/>
      <dgm:spPr/>
    </dgm:pt>
    <dgm:pt modelId="{9023BFE2-32CE-4305-9F38-AFA338FE24AA}" type="pres">
      <dgm:prSet presAssocID="{7BB89553-044D-4150-A432-C8F20DB705CB}" presName="arrowAndChildren" presStyleCnt="0"/>
      <dgm:spPr/>
    </dgm:pt>
    <dgm:pt modelId="{19D4F8A8-5633-4993-83D5-AA1C4E29CDBF}" type="pres">
      <dgm:prSet presAssocID="{7BB89553-044D-4150-A432-C8F20DB705CB}" presName="parentTextArrow" presStyleLbl="node1" presStyleIdx="0" presStyleCnt="3"/>
      <dgm:spPr/>
    </dgm:pt>
    <dgm:pt modelId="{37F42478-D63F-4E56-9744-559BA197B0B0}" type="pres">
      <dgm:prSet presAssocID="{7BB89553-044D-4150-A432-C8F20DB705CB}" presName="arrow" presStyleLbl="node1" presStyleIdx="1" presStyleCnt="3"/>
      <dgm:spPr/>
    </dgm:pt>
    <dgm:pt modelId="{711F0594-5E07-42C0-BF05-E7E4A06F8C10}" type="pres">
      <dgm:prSet presAssocID="{7BB89553-044D-4150-A432-C8F20DB705CB}" presName="descendantArrow" presStyleCnt="0"/>
      <dgm:spPr/>
    </dgm:pt>
    <dgm:pt modelId="{933757A1-A7F1-4657-8DC2-E3988D4EFCAA}" type="pres">
      <dgm:prSet presAssocID="{E22EFF85-5AF3-47B0-86C6-A612B9E9C75E}" presName="childTextArrow" presStyleLbl="fgAccFollowNode1" presStyleIdx="1" presStyleCnt="3" custScaleY="135729" custLinFactNeighborY="-11945">
        <dgm:presLayoutVars>
          <dgm:bulletEnabled val="1"/>
        </dgm:presLayoutVars>
      </dgm:prSet>
      <dgm:spPr/>
    </dgm:pt>
    <dgm:pt modelId="{F15D8689-31F2-440F-8B44-76BA4B696252}" type="pres">
      <dgm:prSet presAssocID="{D40D773C-9553-4C8B-9345-091966B6BC86}" presName="sp" presStyleCnt="0"/>
      <dgm:spPr/>
    </dgm:pt>
    <dgm:pt modelId="{85186073-EE65-4AF6-B6ED-85EF41BF73BC}" type="pres">
      <dgm:prSet presAssocID="{3C4B29DC-F269-4C38-A227-179166D70899}" presName="arrowAndChildren" presStyleCnt="0"/>
      <dgm:spPr/>
    </dgm:pt>
    <dgm:pt modelId="{2BC4C904-8FD4-4A77-9CE5-FEC77843246E}" type="pres">
      <dgm:prSet presAssocID="{3C4B29DC-F269-4C38-A227-179166D70899}" presName="parentTextArrow" presStyleLbl="node1" presStyleIdx="1" presStyleCnt="3"/>
      <dgm:spPr/>
    </dgm:pt>
    <dgm:pt modelId="{8A2F292D-4FBF-4EB8-93E1-11D4646314E1}" type="pres">
      <dgm:prSet presAssocID="{3C4B29DC-F269-4C38-A227-179166D70899}" presName="arrow" presStyleLbl="node1" presStyleIdx="2" presStyleCnt="3" custLinFactNeighborX="2095" custLinFactNeighborY="-70969"/>
      <dgm:spPr/>
    </dgm:pt>
    <dgm:pt modelId="{38D04639-96DA-4E92-AC2B-7773F5832A68}" type="pres">
      <dgm:prSet presAssocID="{3C4B29DC-F269-4C38-A227-179166D70899}" presName="descendantArrow" presStyleCnt="0"/>
      <dgm:spPr/>
    </dgm:pt>
    <dgm:pt modelId="{DBEA8637-9146-4C70-ABA1-10DB90A86EF8}" type="pres">
      <dgm:prSet presAssocID="{E50C3B05-BC49-4E0E-A73C-1176F7F1253E}" presName="childTextArrow" presStyleLbl="fgAccFollowNode1" presStyleIdx="2" presStyleCnt="3" custScaleY="135729" custLinFactNeighborY="-19628">
        <dgm:presLayoutVars>
          <dgm:bulletEnabled val="1"/>
        </dgm:presLayoutVars>
      </dgm:prSet>
      <dgm:spPr/>
    </dgm:pt>
  </dgm:ptLst>
  <dgm:cxnLst>
    <dgm:cxn modelId="{95F68606-1BC0-40C1-B972-8BB7F393DFEE}" type="presOf" srcId="{7BB89553-044D-4150-A432-C8F20DB705CB}" destId="{19D4F8A8-5633-4993-83D5-AA1C4E29CDBF}" srcOrd="0" destOrd="0" presId="urn:microsoft.com/office/officeart/2005/8/layout/process4"/>
    <dgm:cxn modelId="{4873A114-8BE0-46FC-B5B8-60821FC327B8}" srcId="{3C4B29DC-F269-4C38-A227-179166D70899}" destId="{E50C3B05-BC49-4E0E-A73C-1176F7F1253E}" srcOrd="0" destOrd="0" parTransId="{57F65825-CB9D-4790-89A5-87B53DA7AAC1}" sibTransId="{2C354DF8-3A2B-4F3A-8D7A-EDF9DCFE03B9}"/>
    <dgm:cxn modelId="{4A17086B-A9D0-4CBF-B95B-79D1FCADAC68}" type="presOf" srcId="{7FC7FE95-66A6-423D-851E-D70E6C99C882}" destId="{B4AA9210-8A64-405D-A0DF-AE5A224D4CA4}" srcOrd="0" destOrd="0" presId="urn:microsoft.com/office/officeart/2005/8/layout/process4"/>
    <dgm:cxn modelId="{BFE6FA6D-4AB2-490F-8F90-51D5DAB7F1BE}" type="presOf" srcId="{7BB89553-044D-4150-A432-C8F20DB705CB}" destId="{37F42478-D63F-4E56-9744-559BA197B0B0}" srcOrd="1" destOrd="0" presId="urn:microsoft.com/office/officeart/2005/8/layout/process4"/>
    <dgm:cxn modelId="{D735E777-0043-4C0E-A98F-B5A524DD4321}" srcId="{95FF19EA-7532-479C-9A4D-6E526D26757D}" destId="{3C4B29DC-F269-4C38-A227-179166D70899}" srcOrd="0" destOrd="0" parTransId="{0495F680-295C-41DC-BAD2-754B320CA8C8}" sibTransId="{D40D773C-9553-4C8B-9345-091966B6BC86}"/>
    <dgm:cxn modelId="{1275507F-AF2D-4375-A1F3-64395AB1FE77}" type="presOf" srcId="{95FF19EA-7532-479C-9A4D-6E526D26757D}" destId="{B1524629-E589-44C2-8BA7-099E5C16F575}" srcOrd="0" destOrd="0" presId="urn:microsoft.com/office/officeart/2005/8/layout/process4"/>
    <dgm:cxn modelId="{CAA57481-E815-4C8B-AA3D-862F3FF0DE36}" srcId="{7FC7FE95-66A6-423D-851E-D70E6C99C882}" destId="{C0EEA9D7-D097-4183-9481-5A732221E83B}" srcOrd="0" destOrd="0" parTransId="{B4FC7E18-B3BA-48E4-A9BD-2C94A4B35C54}" sibTransId="{61EC890F-2921-4D25-BBC2-47F69479DE6B}"/>
    <dgm:cxn modelId="{408C9B8C-948B-4281-8E9B-333E6D6077B2}" srcId="{7BB89553-044D-4150-A432-C8F20DB705CB}" destId="{E22EFF85-5AF3-47B0-86C6-A612B9E9C75E}" srcOrd="0" destOrd="0" parTransId="{F39EA24A-83C0-4D4F-B1D9-D587C278C358}" sibTransId="{C95F72C8-7053-4FC4-ACB6-2ECD4B22AFE1}"/>
    <dgm:cxn modelId="{87C65D9A-3DFE-4066-9A8E-A88189CF26A5}" srcId="{95FF19EA-7532-479C-9A4D-6E526D26757D}" destId="{7BB89553-044D-4150-A432-C8F20DB705CB}" srcOrd="1" destOrd="0" parTransId="{8CE58877-C49A-4F51-B3CF-07AE82F28FD3}" sibTransId="{41A35B2E-3767-4971-92C1-F516F95C4F96}"/>
    <dgm:cxn modelId="{BBE659B7-DBBD-4784-8ED3-606828E12FA8}" type="presOf" srcId="{C0EEA9D7-D097-4183-9481-5A732221E83B}" destId="{AA59FFDC-3C06-445B-A985-0BC3A6A73E4D}" srcOrd="0" destOrd="0" presId="urn:microsoft.com/office/officeart/2005/8/layout/process4"/>
    <dgm:cxn modelId="{A08BA4CA-5245-49D8-B634-AB84FC2B3981}" type="presOf" srcId="{3C4B29DC-F269-4C38-A227-179166D70899}" destId="{8A2F292D-4FBF-4EB8-93E1-11D4646314E1}" srcOrd="1" destOrd="0" presId="urn:microsoft.com/office/officeart/2005/8/layout/process4"/>
    <dgm:cxn modelId="{A47008CC-7D55-40DA-B6B6-53C84EF105DA}" srcId="{95FF19EA-7532-479C-9A4D-6E526D26757D}" destId="{7FC7FE95-66A6-423D-851E-D70E6C99C882}" srcOrd="2" destOrd="0" parTransId="{90347A84-FD44-43C3-AD4F-721D1F6C592C}" sibTransId="{681B799F-5F83-4E31-BA6F-4CBE48FE1B30}"/>
    <dgm:cxn modelId="{0CD6DFDD-6EA8-4A43-80D1-190138C1E4B4}" type="presOf" srcId="{E22EFF85-5AF3-47B0-86C6-A612B9E9C75E}" destId="{933757A1-A7F1-4657-8DC2-E3988D4EFCAA}" srcOrd="0" destOrd="0" presId="urn:microsoft.com/office/officeart/2005/8/layout/process4"/>
    <dgm:cxn modelId="{1140EEF1-FD40-425D-BC72-02DDE8294D2C}" type="presOf" srcId="{7FC7FE95-66A6-423D-851E-D70E6C99C882}" destId="{00597E7B-3210-4A64-9AA7-92CD672F1A6E}" srcOrd="1" destOrd="0" presId="urn:microsoft.com/office/officeart/2005/8/layout/process4"/>
    <dgm:cxn modelId="{E48AFAF3-41AF-40DB-9498-A1A87AD6295B}" type="presOf" srcId="{E50C3B05-BC49-4E0E-A73C-1176F7F1253E}" destId="{DBEA8637-9146-4C70-ABA1-10DB90A86EF8}" srcOrd="0" destOrd="0" presId="urn:microsoft.com/office/officeart/2005/8/layout/process4"/>
    <dgm:cxn modelId="{ACDD83F4-EB1B-418B-A722-DC3EC16E9D09}" type="presOf" srcId="{3C4B29DC-F269-4C38-A227-179166D70899}" destId="{2BC4C904-8FD4-4A77-9CE5-FEC77843246E}" srcOrd="0" destOrd="0" presId="urn:microsoft.com/office/officeart/2005/8/layout/process4"/>
    <dgm:cxn modelId="{0A5FDD62-2B96-436F-8A0A-E1482BB27BB1}" type="presParOf" srcId="{B1524629-E589-44C2-8BA7-099E5C16F575}" destId="{1B49237E-33A1-4841-9B0F-BB41225C923B}" srcOrd="0" destOrd="0" presId="urn:microsoft.com/office/officeart/2005/8/layout/process4"/>
    <dgm:cxn modelId="{74D6DC0E-8ECC-4E65-AB19-E73EE4497A9C}" type="presParOf" srcId="{1B49237E-33A1-4841-9B0F-BB41225C923B}" destId="{B4AA9210-8A64-405D-A0DF-AE5A224D4CA4}" srcOrd="0" destOrd="0" presId="urn:microsoft.com/office/officeart/2005/8/layout/process4"/>
    <dgm:cxn modelId="{8D18F8EF-BF04-4EFD-95B6-F7FB5AB5EE4B}" type="presParOf" srcId="{1B49237E-33A1-4841-9B0F-BB41225C923B}" destId="{00597E7B-3210-4A64-9AA7-92CD672F1A6E}" srcOrd="1" destOrd="0" presId="urn:microsoft.com/office/officeart/2005/8/layout/process4"/>
    <dgm:cxn modelId="{C1956CE9-048F-4299-80DA-1919D785953E}" type="presParOf" srcId="{1B49237E-33A1-4841-9B0F-BB41225C923B}" destId="{289CB884-2208-4CE3-B7B5-ACC8D161BE20}" srcOrd="2" destOrd="0" presId="urn:microsoft.com/office/officeart/2005/8/layout/process4"/>
    <dgm:cxn modelId="{94496EB3-84FB-4996-B35B-A5E1AF7F6D17}" type="presParOf" srcId="{289CB884-2208-4CE3-B7B5-ACC8D161BE20}" destId="{AA59FFDC-3C06-445B-A985-0BC3A6A73E4D}" srcOrd="0" destOrd="0" presId="urn:microsoft.com/office/officeart/2005/8/layout/process4"/>
    <dgm:cxn modelId="{FA52B0DD-5332-443F-B103-CA4C26C8C736}" type="presParOf" srcId="{B1524629-E589-44C2-8BA7-099E5C16F575}" destId="{03A8825F-BE33-4312-8E00-2E8EABB9E6DD}" srcOrd="1" destOrd="0" presId="urn:microsoft.com/office/officeart/2005/8/layout/process4"/>
    <dgm:cxn modelId="{C9C05675-8598-4A9E-B527-F43483424E6D}" type="presParOf" srcId="{B1524629-E589-44C2-8BA7-099E5C16F575}" destId="{9023BFE2-32CE-4305-9F38-AFA338FE24AA}" srcOrd="2" destOrd="0" presId="urn:microsoft.com/office/officeart/2005/8/layout/process4"/>
    <dgm:cxn modelId="{00662CED-596E-49A2-9B2D-A8ED76B78AE6}" type="presParOf" srcId="{9023BFE2-32CE-4305-9F38-AFA338FE24AA}" destId="{19D4F8A8-5633-4993-83D5-AA1C4E29CDBF}" srcOrd="0" destOrd="0" presId="urn:microsoft.com/office/officeart/2005/8/layout/process4"/>
    <dgm:cxn modelId="{32E2C09B-687B-408E-957D-7ECC18C2EB7E}" type="presParOf" srcId="{9023BFE2-32CE-4305-9F38-AFA338FE24AA}" destId="{37F42478-D63F-4E56-9744-559BA197B0B0}" srcOrd="1" destOrd="0" presId="urn:microsoft.com/office/officeart/2005/8/layout/process4"/>
    <dgm:cxn modelId="{EB1F2DFD-4482-457C-AD7D-11475D60E0E8}" type="presParOf" srcId="{9023BFE2-32CE-4305-9F38-AFA338FE24AA}" destId="{711F0594-5E07-42C0-BF05-E7E4A06F8C10}" srcOrd="2" destOrd="0" presId="urn:microsoft.com/office/officeart/2005/8/layout/process4"/>
    <dgm:cxn modelId="{246F6DD2-2C71-4C75-9A8E-3A1DC6D10BA7}" type="presParOf" srcId="{711F0594-5E07-42C0-BF05-E7E4A06F8C10}" destId="{933757A1-A7F1-4657-8DC2-E3988D4EFCAA}" srcOrd="0" destOrd="0" presId="urn:microsoft.com/office/officeart/2005/8/layout/process4"/>
    <dgm:cxn modelId="{5D5309BD-6010-4937-9DD2-D4E8268CF9D6}" type="presParOf" srcId="{B1524629-E589-44C2-8BA7-099E5C16F575}" destId="{F15D8689-31F2-440F-8B44-76BA4B696252}" srcOrd="3" destOrd="0" presId="urn:microsoft.com/office/officeart/2005/8/layout/process4"/>
    <dgm:cxn modelId="{423CF44E-1A41-44D0-B7C3-F63B39C56D29}" type="presParOf" srcId="{B1524629-E589-44C2-8BA7-099E5C16F575}" destId="{85186073-EE65-4AF6-B6ED-85EF41BF73BC}" srcOrd="4" destOrd="0" presId="urn:microsoft.com/office/officeart/2005/8/layout/process4"/>
    <dgm:cxn modelId="{6B9D2096-B44D-4F39-8669-E8226C28F86F}" type="presParOf" srcId="{85186073-EE65-4AF6-B6ED-85EF41BF73BC}" destId="{2BC4C904-8FD4-4A77-9CE5-FEC77843246E}" srcOrd="0" destOrd="0" presId="urn:microsoft.com/office/officeart/2005/8/layout/process4"/>
    <dgm:cxn modelId="{1F3A59B5-8451-4DD8-A283-3AE8D9981759}" type="presParOf" srcId="{85186073-EE65-4AF6-B6ED-85EF41BF73BC}" destId="{8A2F292D-4FBF-4EB8-93E1-11D4646314E1}" srcOrd="1" destOrd="0" presId="urn:microsoft.com/office/officeart/2005/8/layout/process4"/>
    <dgm:cxn modelId="{9F6B52F4-E9A7-4D5B-9DFA-CC0B783F0C8D}" type="presParOf" srcId="{85186073-EE65-4AF6-B6ED-85EF41BF73BC}" destId="{38D04639-96DA-4E92-AC2B-7773F5832A68}" srcOrd="2" destOrd="0" presId="urn:microsoft.com/office/officeart/2005/8/layout/process4"/>
    <dgm:cxn modelId="{3D2A729A-3F38-4584-AED3-3776F5E7F4F8}" type="presParOf" srcId="{38D04639-96DA-4E92-AC2B-7773F5832A68}" destId="{DBEA8637-9146-4C70-ABA1-10DB90A86EF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97E7B-3210-4A64-9AA7-92CD672F1A6E}">
      <dsp:nvSpPr>
        <dsp:cNvPr id="0" name=""/>
        <dsp:cNvSpPr/>
      </dsp:nvSpPr>
      <dsp:spPr>
        <a:xfrm>
          <a:off x="0" y="3096595"/>
          <a:ext cx="7721604" cy="101658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latinLnBrk="1">
            <a:lnSpc>
              <a:spcPct val="90000"/>
            </a:lnSpc>
            <a:spcBef>
              <a:spcPct val="0"/>
            </a:spcBef>
            <a:spcAft>
              <a:spcPct val="35000"/>
            </a:spcAft>
            <a:buNone/>
          </a:pPr>
          <a:r>
            <a:rPr lang="en-US" altLang="ko-KR" sz="1400" b="1" kern="1200" dirty="0">
              <a:latin typeface="Calibri" panose="020F0502020204030204" pitchFamily="34" charset="0"/>
              <a:ea typeface="Calibri" panose="020F0502020204030204" pitchFamily="34" charset="0"/>
              <a:cs typeface="Calibri" panose="020F0502020204030204" pitchFamily="34" charset="0"/>
            </a:rPr>
            <a:t>STEP 03. Anti-aging</a:t>
          </a:r>
          <a:endParaRPr lang="ko-KR" altLang="en-US" sz="1400" b="1" kern="1200" dirty="0">
            <a:latin typeface="Calibri" panose="020F0502020204030204" pitchFamily="34" charset="0"/>
            <a:cs typeface="Calibri" panose="020F0502020204030204" pitchFamily="34" charset="0"/>
          </a:endParaRPr>
        </a:p>
      </dsp:txBody>
      <dsp:txXfrm>
        <a:off x="0" y="3096595"/>
        <a:ext cx="7721604" cy="548956"/>
      </dsp:txXfrm>
    </dsp:sp>
    <dsp:sp modelId="{AA59FFDC-3C06-445B-A985-0BC3A6A73E4D}">
      <dsp:nvSpPr>
        <dsp:cNvPr id="0" name=""/>
        <dsp:cNvSpPr/>
      </dsp:nvSpPr>
      <dsp:spPr>
        <a:xfrm>
          <a:off x="0" y="3469749"/>
          <a:ext cx="7721604" cy="634708"/>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latinLnBrk="1">
            <a:lnSpc>
              <a:spcPct val="90000"/>
            </a:lnSpc>
            <a:spcBef>
              <a:spcPct val="0"/>
            </a:spcBef>
            <a:spcAft>
              <a:spcPct val="35000"/>
            </a:spcAft>
            <a:buNone/>
          </a:pPr>
          <a:r>
            <a:rPr lang="en-US" altLang="en-US" sz="1100" b="0" kern="1200" dirty="0">
              <a:latin typeface="Calibri" panose="020F0502020204030204" pitchFamily="34" charset="0"/>
              <a:ea typeface="맑은 고딕" panose="020B0503020000020004" pitchFamily="50" charset="-127"/>
              <a:cs typeface="Calibri" panose="020F0502020204030204" pitchFamily="34" charset="0"/>
            </a:rPr>
            <a:t>A highly concentrated essence infused with pure PDRN extracted from salmon milt and anti-aging peptides is absorbed</a:t>
          </a:r>
          <a:br>
            <a:rPr lang="en-US" altLang="en-US" sz="1100" b="0" kern="1200" dirty="0">
              <a:latin typeface="Calibri" panose="020F0502020204030204" pitchFamily="34" charset="0"/>
              <a:ea typeface="맑은 고딕" panose="020B0503020000020004" pitchFamily="50" charset="-127"/>
              <a:cs typeface="Calibri" panose="020F0502020204030204" pitchFamily="34" charset="0"/>
            </a:rPr>
          </a:br>
          <a:r>
            <a:rPr lang="en-US" altLang="en-US" sz="1100" b="0" kern="1200" dirty="0">
              <a:latin typeface="Calibri" panose="020F0502020204030204" pitchFamily="34" charset="0"/>
              <a:ea typeface="맑은 고딕" panose="020B0503020000020004" pitchFamily="50" charset="-127"/>
              <a:cs typeface="Calibri" panose="020F0502020204030204" pitchFamily="34" charset="0"/>
            </a:rPr>
            <a:t> along the BIO-MESO™ pathway, delivering powerful anti-aging effects.</a:t>
          </a:r>
          <a:endParaRPr lang="en-US" altLang="ko-KR" sz="1100" b="1" kern="1200" dirty="0">
            <a:latin typeface="Calibri" panose="020F0502020204030204" pitchFamily="34" charset="0"/>
            <a:ea typeface="Calibri" panose="020F0502020204030204" pitchFamily="34" charset="0"/>
            <a:cs typeface="Calibri" panose="020F0502020204030204" pitchFamily="34" charset="0"/>
          </a:endParaRPr>
        </a:p>
      </dsp:txBody>
      <dsp:txXfrm>
        <a:off x="0" y="3469749"/>
        <a:ext cx="7721604" cy="634708"/>
      </dsp:txXfrm>
    </dsp:sp>
    <dsp:sp modelId="{37F42478-D63F-4E56-9744-559BA197B0B0}">
      <dsp:nvSpPr>
        <dsp:cNvPr id="0" name=""/>
        <dsp:cNvSpPr/>
      </dsp:nvSpPr>
      <dsp:spPr>
        <a:xfrm rot="10800000">
          <a:off x="0" y="1548335"/>
          <a:ext cx="7721604" cy="1563508"/>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latinLnBrk="1">
            <a:lnSpc>
              <a:spcPct val="90000"/>
            </a:lnSpc>
            <a:spcBef>
              <a:spcPct val="0"/>
            </a:spcBef>
            <a:spcAft>
              <a:spcPct val="35000"/>
            </a:spcAft>
            <a:buNone/>
          </a:pPr>
          <a:r>
            <a:rPr lang="en-US" altLang="ko-KR" sz="1400" b="1" kern="1200" dirty="0">
              <a:latin typeface="Calibri" panose="020F0502020204030204" pitchFamily="34" charset="0"/>
              <a:ea typeface="Calibri" panose="020F0502020204030204" pitchFamily="34" charset="0"/>
              <a:cs typeface="Calibri" panose="020F0502020204030204" pitchFamily="34" charset="0"/>
            </a:rPr>
            <a:t>STEP 02. Skin Revitalizing</a:t>
          </a:r>
          <a:endParaRPr lang="ko-KR" altLang="en-US" sz="1400" b="0" kern="1200" dirty="0">
            <a:latin typeface="Calibri" panose="020F0502020204030204" pitchFamily="34" charset="0"/>
            <a:cs typeface="Calibri" panose="020F0502020204030204" pitchFamily="34" charset="0"/>
          </a:endParaRPr>
        </a:p>
      </dsp:txBody>
      <dsp:txXfrm rot="-10800000">
        <a:off x="0" y="1548335"/>
        <a:ext cx="7721604" cy="548791"/>
      </dsp:txXfrm>
    </dsp:sp>
    <dsp:sp modelId="{933757A1-A7F1-4657-8DC2-E3988D4EFCAA}">
      <dsp:nvSpPr>
        <dsp:cNvPr id="0" name=""/>
        <dsp:cNvSpPr/>
      </dsp:nvSpPr>
      <dsp:spPr>
        <a:xfrm>
          <a:off x="0" y="1957770"/>
          <a:ext cx="7721604" cy="634518"/>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latinLnBrk="1">
            <a:lnSpc>
              <a:spcPct val="90000"/>
            </a:lnSpc>
            <a:spcBef>
              <a:spcPct val="0"/>
            </a:spcBef>
            <a:spcAft>
              <a:spcPct val="35000"/>
            </a:spcAft>
            <a:buNone/>
          </a:pPr>
          <a:r>
            <a:rPr lang="en-US" altLang="en-US" sz="1100" b="0" kern="1200" dirty="0">
              <a:latin typeface="Calibri" panose="020F0502020204030204" pitchFamily="34" charset="0"/>
              <a:ea typeface="맑은 고딕" panose="020B0503020000020004" pitchFamily="50" charset="-127"/>
              <a:cs typeface="Calibri" panose="020F0502020204030204" pitchFamily="34" charset="0"/>
            </a:rPr>
            <a:t>BIO-MESO™ micro-stimulation promotes skin turnover and revitalizes the complexion.</a:t>
          </a:r>
          <a:endParaRPr lang="en-US" altLang="ko-KR" sz="1100" b="0"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488950" latinLnBrk="1">
            <a:lnSpc>
              <a:spcPct val="90000"/>
            </a:lnSpc>
            <a:spcBef>
              <a:spcPct val="0"/>
            </a:spcBef>
            <a:spcAft>
              <a:spcPct val="35000"/>
            </a:spcAft>
            <a:buNone/>
          </a:pPr>
          <a:r>
            <a:rPr lang="en-US" altLang="en-US" sz="1100" b="0" kern="1200" dirty="0">
              <a:latin typeface="Calibri" panose="020F0502020204030204" pitchFamily="34" charset="0"/>
              <a:ea typeface="맑은 고딕" panose="020B0503020000020004" pitchFamily="50" charset="-127"/>
              <a:cs typeface="Calibri" panose="020F0502020204030204" pitchFamily="34" charset="0"/>
            </a:rPr>
            <a:t>Formulated with growth factor peptides, panthenol, and 5 types of ceramides to strengthen the skin’s natural barrier and resilience.</a:t>
          </a:r>
          <a:endParaRPr lang="en-US" altLang="ko-KR" sz="1100" b="0" kern="1200" dirty="0">
            <a:latin typeface="Calibri" panose="020F0502020204030204" pitchFamily="34" charset="0"/>
            <a:ea typeface="Calibri" panose="020F0502020204030204" pitchFamily="34" charset="0"/>
            <a:cs typeface="Calibri" panose="020F0502020204030204" pitchFamily="34" charset="0"/>
          </a:endParaRPr>
        </a:p>
      </dsp:txBody>
      <dsp:txXfrm>
        <a:off x="0" y="1957770"/>
        <a:ext cx="7721604" cy="634518"/>
      </dsp:txXfrm>
    </dsp:sp>
    <dsp:sp modelId="{8A2F292D-4FBF-4EB8-93E1-11D4646314E1}">
      <dsp:nvSpPr>
        <dsp:cNvPr id="0" name=""/>
        <dsp:cNvSpPr/>
      </dsp:nvSpPr>
      <dsp:spPr>
        <a:xfrm rot="10800000">
          <a:off x="0" y="0"/>
          <a:ext cx="7721604" cy="1563508"/>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latinLnBrk="1">
            <a:lnSpc>
              <a:spcPct val="90000"/>
            </a:lnSpc>
            <a:spcBef>
              <a:spcPct val="0"/>
            </a:spcBef>
            <a:spcAft>
              <a:spcPct val="35000"/>
            </a:spcAft>
            <a:buNone/>
          </a:pPr>
          <a:r>
            <a:rPr lang="en-US" altLang="ko-KR" sz="1400" b="1" kern="1200" dirty="0">
              <a:latin typeface="Calibri" panose="020F0502020204030204" pitchFamily="34" charset="0"/>
              <a:ea typeface="Calibri" panose="020F0502020204030204" pitchFamily="34" charset="0"/>
              <a:cs typeface="Calibri" panose="020F0502020204030204" pitchFamily="34" charset="0"/>
            </a:rPr>
            <a:t>STEP 01. </a:t>
          </a:r>
          <a:r>
            <a:rPr lang="en-US" altLang="ko-KR" sz="1400" b="1" kern="1200">
              <a:latin typeface="Calibri" panose="020F0502020204030204" pitchFamily="34" charset="0"/>
              <a:ea typeface="Calibri" panose="020F0502020204030204" pitchFamily="34" charset="0"/>
              <a:cs typeface="Calibri" panose="020F0502020204030204" pitchFamily="34" charset="0"/>
            </a:rPr>
            <a:t>Bio-Microneedling</a:t>
          </a:r>
          <a:endParaRPr lang="ko-KR" altLang="en-US" sz="1400" b="1" kern="1200" dirty="0">
            <a:latin typeface="Calibri" panose="020F0502020204030204" pitchFamily="34" charset="0"/>
            <a:cs typeface="Calibri" panose="020F0502020204030204" pitchFamily="34" charset="0"/>
          </a:endParaRPr>
        </a:p>
      </dsp:txBody>
      <dsp:txXfrm rot="-10800000">
        <a:off x="0" y="0"/>
        <a:ext cx="7721604" cy="548791"/>
      </dsp:txXfrm>
    </dsp:sp>
    <dsp:sp modelId="{DBEA8637-9146-4C70-ABA1-10DB90A86EF8}">
      <dsp:nvSpPr>
        <dsp:cNvPr id="0" name=""/>
        <dsp:cNvSpPr/>
      </dsp:nvSpPr>
      <dsp:spPr>
        <a:xfrm>
          <a:off x="0" y="373593"/>
          <a:ext cx="7721604" cy="634518"/>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latinLnBrk="1">
            <a:lnSpc>
              <a:spcPct val="90000"/>
            </a:lnSpc>
            <a:spcBef>
              <a:spcPct val="0"/>
            </a:spcBef>
            <a:spcAft>
              <a:spcPct val="35000"/>
            </a:spcAft>
            <a:buNone/>
          </a:pPr>
          <a:r>
            <a:rPr lang="en-US" altLang="ko-KR" sz="1100" i="1" kern="1200" dirty="0">
              <a:latin typeface="Calibri" panose="020F0502020204030204" pitchFamily="34" charset="0"/>
              <a:ea typeface="Calibri" panose="020F0502020204030204" pitchFamily="34" charset="0"/>
              <a:cs typeface="Calibri" panose="020F0502020204030204" pitchFamily="34" charset="0"/>
            </a:rPr>
            <a:t>Microneedling without needles! </a:t>
          </a:r>
        </a:p>
        <a:p>
          <a:pPr marL="0" lvl="0" indent="0" algn="ctr" defTabSz="488950" latinLnBrk="1">
            <a:lnSpc>
              <a:spcPct val="90000"/>
            </a:lnSpc>
            <a:spcBef>
              <a:spcPct val="0"/>
            </a:spcBef>
            <a:spcAft>
              <a:spcPct val="35000"/>
            </a:spcAft>
            <a:buNone/>
          </a:pPr>
          <a:r>
            <a:rPr lang="tr-TR" altLang="en-US" sz="1100" b="0" i="0" kern="1200" dirty="0">
              <a:latin typeface="Calibri" panose="020F0502020204030204" pitchFamily="34" charset="0"/>
              <a:ea typeface="맑은 고딕" panose="020B0503020000020004" pitchFamily="50" charset="-127"/>
              <a:cs typeface="Calibri" panose="020F0502020204030204" pitchFamily="34" charset="0"/>
            </a:rPr>
            <a:t>GENOSYS’ exclusive spicule system, BIO-MESO™</a:t>
          </a:r>
          <a:r>
            <a:rPr lang="tr-TR" altLang="en-US" sz="1100" b="0" i="0" kern="1200" dirty="0">
              <a:solidFill>
                <a:schemeClr val="tx1"/>
              </a:solidFill>
              <a:latin typeface="Calibri" panose="020F0502020204030204" pitchFamily="34" charset="0"/>
              <a:ea typeface="맑은 고딕" panose="020B0503020000020004" pitchFamily="50" charset="-127"/>
              <a:cs typeface="Calibri" panose="020F0502020204030204" pitchFamily="34" charset="0"/>
            </a:rPr>
            <a:t>, </a:t>
          </a:r>
          <a:r>
            <a:rPr lang="en-US" altLang="en-US" sz="1100" b="0" i="0" kern="1200" dirty="0">
              <a:solidFill>
                <a:schemeClr val="tx1"/>
              </a:solidFill>
              <a:latin typeface="Calibri" panose="020F0502020204030204" pitchFamily="34" charset="0"/>
              <a:ea typeface="맑은 고딕" panose="020B0503020000020004" pitchFamily="50" charset="-127"/>
              <a:cs typeface="Calibri" panose="020F0502020204030204" pitchFamily="34" charset="0"/>
            </a:rPr>
            <a:t> forms micro-channels and </a:t>
          </a:r>
          <a:r>
            <a:rPr lang="tr-TR" altLang="en-US" sz="1100" b="0" i="0" kern="1200" dirty="0">
              <a:latin typeface="Calibri" panose="020F0502020204030204" pitchFamily="34" charset="0"/>
              <a:ea typeface="맑은 고딕" panose="020B0503020000020004" pitchFamily="50" charset="-127"/>
              <a:cs typeface="Calibri" panose="020F0502020204030204" pitchFamily="34" charset="0"/>
            </a:rPr>
            <a:t>delivers PDRN phytozome capsules directly into the skin.</a:t>
          </a:r>
          <a:endParaRPr lang="en-US" altLang="ko-KR" sz="1100" b="0" i="0" kern="1200" dirty="0">
            <a:latin typeface="Calibri" panose="020F0502020204030204" pitchFamily="34" charset="0"/>
            <a:ea typeface="Calibri" panose="020F0502020204030204" pitchFamily="34" charset="0"/>
            <a:cs typeface="Calibri" panose="020F0502020204030204" pitchFamily="34" charset="0"/>
          </a:endParaRPr>
        </a:p>
      </dsp:txBody>
      <dsp:txXfrm>
        <a:off x="0" y="373593"/>
        <a:ext cx="7721604" cy="63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97E7B-3210-4A64-9AA7-92CD672F1A6E}">
      <dsp:nvSpPr>
        <dsp:cNvPr id="0" name=""/>
        <dsp:cNvSpPr/>
      </dsp:nvSpPr>
      <dsp:spPr>
        <a:xfrm>
          <a:off x="0" y="2455312"/>
          <a:ext cx="6353451" cy="806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latinLnBrk="1">
            <a:lnSpc>
              <a:spcPct val="90000"/>
            </a:lnSpc>
            <a:spcBef>
              <a:spcPct val="0"/>
            </a:spcBef>
            <a:spcAft>
              <a:spcPct val="35000"/>
            </a:spcAft>
            <a:buNone/>
          </a:pPr>
          <a:r>
            <a:rPr lang="en-US" altLang="ko-KR" sz="1400" b="1" kern="12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STEP 03. Anti-Aging</a:t>
          </a:r>
          <a:endParaRPr lang="ko-KR" altLang="en-US" sz="1400" b="1" kern="1200" dirty="0">
            <a:solidFill>
              <a:schemeClr val="accent4">
                <a:lumMod val="75000"/>
              </a:schemeClr>
            </a:solidFill>
            <a:latin typeface="Calibri" panose="020F0502020204030204" pitchFamily="34" charset="0"/>
            <a:cs typeface="Calibri" panose="020F0502020204030204" pitchFamily="34" charset="0"/>
          </a:endParaRPr>
        </a:p>
      </dsp:txBody>
      <dsp:txXfrm>
        <a:off x="0" y="2455312"/>
        <a:ext cx="6353451" cy="435271"/>
      </dsp:txXfrm>
    </dsp:sp>
    <dsp:sp modelId="{AA59FFDC-3C06-445B-A985-0BC3A6A73E4D}">
      <dsp:nvSpPr>
        <dsp:cNvPr id="0" name=""/>
        <dsp:cNvSpPr/>
      </dsp:nvSpPr>
      <dsp:spPr>
        <a:xfrm>
          <a:off x="0" y="2751188"/>
          <a:ext cx="6353451" cy="503265"/>
        </a:xfrm>
        <a:prstGeom prst="rect">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latinLnBrk="1">
            <a:lnSpc>
              <a:spcPct val="90000"/>
            </a:lnSpc>
            <a:spcBef>
              <a:spcPct val="0"/>
            </a:spcBef>
            <a:spcAft>
              <a:spcPct val="35000"/>
            </a:spcAft>
            <a:buNone/>
          </a:pPr>
          <a:r>
            <a:rPr lang="en-US" sz="1100" b="0" kern="1200" dirty="0"/>
            <a:t>Enriched </a:t>
          </a:r>
          <a:r>
            <a:rPr lang="en-US" sz="1100" b="1" kern="1200" dirty="0"/>
            <a:t>with PDRN </a:t>
          </a:r>
          <a:r>
            <a:rPr lang="en-US" sz="1100" b="0" kern="1200" dirty="0"/>
            <a:t>extracted from salmon DNA, </a:t>
          </a:r>
          <a:r>
            <a:rPr lang="en-US" sz="1100" b="1" kern="1200" dirty="0"/>
            <a:t>collagen, and elastin</a:t>
          </a:r>
          <a:r>
            <a:rPr lang="ko-KR" altLang="en-US" sz="1100" b="1" kern="1200" dirty="0">
              <a:latin typeface="Calibri" panose="020F0502020204030204" pitchFamily="34" charset="0"/>
              <a:ea typeface="맑은 고딕" panose="020B0503020000020004" pitchFamily="50" charset="-127"/>
              <a:cs typeface="Calibri" panose="020F0502020204030204" pitchFamily="34" charset="0"/>
            </a:rPr>
            <a:t>  </a:t>
          </a:r>
          <a:endParaRPr lang="en-US" altLang="ko-KR" sz="1100" b="1" kern="1200" dirty="0">
            <a:latin typeface="Calibri" panose="020F0502020204030204" pitchFamily="34" charset="0"/>
            <a:ea typeface="맑은 고딕" panose="020B0503020000020004" pitchFamily="50" charset="-127"/>
            <a:cs typeface="Calibri" panose="020F0502020204030204" pitchFamily="34" charset="0"/>
          </a:endParaRPr>
        </a:p>
        <a:p>
          <a:pPr marL="0" lvl="0" indent="0" algn="ctr" defTabSz="488950" latinLnBrk="1">
            <a:lnSpc>
              <a:spcPct val="90000"/>
            </a:lnSpc>
            <a:spcBef>
              <a:spcPct val="0"/>
            </a:spcBef>
            <a:spcAft>
              <a:spcPct val="35000"/>
            </a:spcAft>
            <a:buNone/>
          </a:pPr>
          <a:r>
            <a:rPr lang="en-US" altLang="en-US" sz="1100" b="1" kern="1200" dirty="0">
              <a:latin typeface="Calibri" panose="020F0502020204030204" pitchFamily="34" charset="0"/>
              <a:ea typeface="맑은 고딕" panose="020B0503020000020004" pitchFamily="50" charset="-127"/>
              <a:cs typeface="Calibri" panose="020F0502020204030204" pitchFamily="34" charset="0"/>
            </a:rPr>
            <a:t>Advanced anti-aging care with clinically proven ingredients</a:t>
          </a:r>
          <a:endParaRPr lang="ko-KR" altLang="en-US" sz="1100" b="1" kern="1200" dirty="0">
            <a:latin typeface="Calibri" panose="020F0502020204030204" pitchFamily="34" charset="0"/>
            <a:cs typeface="Calibri" panose="020F0502020204030204" pitchFamily="34" charset="0"/>
          </a:endParaRPr>
        </a:p>
      </dsp:txBody>
      <dsp:txXfrm>
        <a:off x="0" y="2751188"/>
        <a:ext cx="6353451" cy="503265"/>
      </dsp:txXfrm>
    </dsp:sp>
    <dsp:sp modelId="{37F42478-D63F-4E56-9744-559BA197B0B0}">
      <dsp:nvSpPr>
        <dsp:cNvPr id="0" name=""/>
        <dsp:cNvSpPr/>
      </dsp:nvSpPr>
      <dsp:spPr>
        <a:xfrm rot="10800000">
          <a:off x="0" y="1227686"/>
          <a:ext cx="6353451" cy="1239717"/>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latinLnBrk="1">
            <a:lnSpc>
              <a:spcPct val="90000"/>
            </a:lnSpc>
            <a:spcBef>
              <a:spcPct val="0"/>
            </a:spcBef>
            <a:spcAft>
              <a:spcPct val="35000"/>
            </a:spcAft>
            <a:buNone/>
          </a:pPr>
          <a:r>
            <a:rPr lang="en-US" altLang="ko-KR" sz="1400" b="1" kern="1200" dirty="0">
              <a:solidFill>
                <a:srgbClr val="92D050"/>
              </a:solidFill>
              <a:latin typeface="Calibri" panose="020F0502020204030204" pitchFamily="34" charset="0"/>
              <a:ea typeface="Calibri" panose="020F0502020204030204" pitchFamily="34" charset="0"/>
              <a:cs typeface="Calibri" panose="020F0502020204030204" pitchFamily="34" charset="0"/>
            </a:rPr>
            <a:t>STEP 02. Barrier-Strengthening</a:t>
          </a:r>
          <a:endParaRPr lang="ko-KR" altLang="en-US" sz="1400" b="0" kern="1200" dirty="0">
            <a:solidFill>
              <a:srgbClr val="92D050"/>
            </a:solidFill>
            <a:latin typeface="Calibri" panose="020F0502020204030204" pitchFamily="34" charset="0"/>
            <a:cs typeface="Calibri" panose="020F0502020204030204" pitchFamily="34" charset="0"/>
          </a:endParaRPr>
        </a:p>
      </dsp:txBody>
      <dsp:txXfrm rot="-10800000">
        <a:off x="0" y="1227686"/>
        <a:ext cx="6353451" cy="435140"/>
      </dsp:txXfrm>
    </dsp:sp>
    <dsp:sp modelId="{933757A1-A7F1-4657-8DC2-E3988D4EFCAA}">
      <dsp:nvSpPr>
        <dsp:cNvPr id="0" name=""/>
        <dsp:cNvSpPr/>
      </dsp:nvSpPr>
      <dsp:spPr>
        <a:xfrm>
          <a:off x="0" y="1552330"/>
          <a:ext cx="6353451" cy="503114"/>
        </a:xfrm>
        <a:prstGeom prst="rect">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latinLnBrk="1">
            <a:lnSpc>
              <a:spcPct val="90000"/>
            </a:lnSpc>
            <a:spcBef>
              <a:spcPct val="0"/>
            </a:spcBef>
            <a:spcAft>
              <a:spcPct val="35000"/>
            </a:spcAft>
            <a:buNone/>
          </a:pPr>
          <a:r>
            <a:rPr lang="en-US" altLang="en-US" sz="1100" kern="1200" dirty="0">
              <a:latin typeface="Calibri" panose="020F0502020204030204" pitchFamily="34" charset="0"/>
              <a:ea typeface="맑은 고딕" panose="020B0503020000020004" pitchFamily="50" charset="-127"/>
              <a:cs typeface="Calibri" panose="020F0502020204030204" pitchFamily="34" charset="0"/>
            </a:rPr>
            <a:t>Triple barrier complex of high-content panthenol, ceramide, and allantoin</a:t>
          </a:r>
          <a:endParaRPr lang="en-US" altLang="ko-KR" sz="1100"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488950" latinLnBrk="1">
            <a:lnSpc>
              <a:spcPct val="90000"/>
            </a:lnSpc>
            <a:spcBef>
              <a:spcPct val="0"/>
            </a:spcBef>
            <a:spcAft>
              <a:spcPct val="35000"/>
            </a:spcAft>
            <a:buNone/>
          </a:pPr>
          <a:r>
            <a:rPr lang="en-US" altLang="en-US" sz="1100" b="1" kern="1200" dirty="0">
              <a:latin typeface="Calibri" panose="020F0502020204030204" pitchFamily="34" charset="0"/>
              <a:ea typeface="맑은 고딕" panose="020B0503020000020004" pitchFamily="50" charset="-127"/>
              <a:cs typeface="Calibri" panose="020F0502020204030204" pitchFamily="34" charset="0"/>
            </a:rPr>
            <a:t>Not simple hydration, but targeted care to repair and strengthen weakened skin.</a:t>
          </a:r>
          <a:endParaRPr lang="en-US" altLang="ko-KR" sz="1100" b="1" kern="1200" dirty="0">
            <a:latin typeface="Calibri" panose="020F0502020204030204" pitchFamily="34" charset="0"/>
            <a:ea typeface="Calibri" panose="020F0502020204030204" pitchFamily="34" charset="0"/>
            <a:cs typeface="Calibri" panose="020F0502020204030204" pitchFamily="34" charset="0"/>
          </a:endParaRPr>
        </a:p>
      </dsp:txBody>
      <dsp:txXfrm>
        <a:off x="0" y="1552330"/>
        <a:ext cx="6353451" cy="503114"/>
      </dsp:txXfrm>
    </dsp:sp>
    <dsp:sp modelId="{8A2F292D-4FBF-4EB8-93E1-11D4646314E1}">
      <dsp:nvSpPr>
        <dsp:cNvPr id="0" name=""/>
        <dsp:cNvSpPr/>
      </dsp:nvSpPr>
      <dsp:spPr>
        <a:xfrm rot="10800000">
          <a:off x="0" y="0"/>
          <a:ext cx="6353451" cy="1239717"/>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latinLnBrk="1">
            <a:lnSpc>
              <a:spcPct val="90000"/>
            </a:lnSpc>
            <a:spcBef>
              <a:spcPct val="0"/>
            </a:spcBef>
            <a:spcAft>
              <a:spcPct val="35000"/>
            </a:spcAft>
            <a:buNone/>
          </a:pPr>
          <a:r>
            <a:rPr lang="en-US" altLang="ko-KR" sz="1400" b="1" kern="1200" dirty="0">
              <a:solidFill>
                <a:srgbClr val="00B0F0"/>
              </a:solidFill>
              <a:latin typeface="Calibri" panose="020F0502020204030204" pitchFamily="34" charset="0"/>
              <a:ea typeface="Calibri" panose="020F0502020204030204" pitchFamily="34" charset="0"/>
              <a:cs typeface="Calibri" panose="020F0502020204030204" pitchFamily="34" charset="0"/>
            </a:rPr>
            <a:t>STEP 01. Cooling &amp; Calming</a:t>
          </a:r>
          <a:endParaRPr lang="ko-KR" altLang="en-US" sz="1400" b="1" kern="1200" dirty="0">
            <a:solidFill>
              <a:srgbClr val="00B0F0"/>
            </a:solidFill>
            <a:latin typeface="Calibri" panose="020F0502020204030204" pitchFamily="34" charset="0"/>
            <a:cs typeface="Calibri" panose="020F0502020204030204" pitchFamily="34" charset="0"/>
          </a:endParaRPr>
        </a:p>
      </dsp:txBody>
      <dsp:txXfrm rot="-10800000">
        <a:off x="0" y="0"/>
        <a:ext cx="6353451" cy="435140"/>
      </dsp:txXfrm>
    </dsp:sp>
    <dsp:sp modelId="{DBEA8637-9146-4C70-ABA1-10DB90A86EF8}">
      <dsp:nvSpPr>
        <dsp:cNvPr id="0" name=""/>
        <dsp:cNvSpPr/>
      </dsp:nvSpPr>
      <dsp:spPr>
        <a:xfrm>
          <a:off x="0" y="296224"/>
          <a:ext cx="6353451" cy="503114"/>
        </a:xfrm>
        <a:prstGeom prst="rect">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latinLnBrk="1">
            <a:lnSpc>
              <a:spcPct val="90000"/>
            </a:lnSpc>
            <a:spcBef>
              <a:spcPct val="0"/>
            </a:spcBef>
            <a:spcAft>
              <a:spcPct val="35000"/>
            </a:spcAft>
            <a:buNone/>
          </a:pPr>
          <a:r>
            <a:rPr lang="en-US" altLang="en-US" sz="1100" kern="1200" dirty="0">
              <a:latin typeface="Calibri" panose="020F0502020204030204" pitchFamily="34" charset="0"/>
              <a:ea typeface="맑은 고딕" panose="020B0503020000020004" pitchFamily="50" charset="-127"/>
              <a:cs typeface="Calibri" panose="020F0502020204030204" pitchFamily="34" charset="0"/>
            </a:rPr>
            <a:t>A gentle cooling mechanism powered </a:t>
          </a:r>
          <a:r>
            <a:rPr lang="en-US" altLang="en-US" sz="1100" b="1" kern="1200" dirty="0">
              <a:latin typeface="Calibri" panose="020F0502020204030204" pitchFamily="34" charset="0"/>
              <a:ea typeface="맑은 고딕" panose="020B0503020000020004" pitchFamily="50" charset="-127"/>
              <a:cs typeface="Calibri" panose="020F0502020204030204" pitchFamily="34" charset="0"/>
            </a:rPr>
            <a:t>by xylitol without menthol or alcohol</a:t>
          </a:r>
          <a:endParaRPr lang="en-US" altLang="ko-KR" sz="11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ctr" defTabSz="488950" latinLnBrk="1">
            <a:lnSpc>
              <a:spcPct val="90000"/>
            </a:lnSpc>
            <a:spcBef>
              <a:spcPct val="0"/>
            </a:spcBef>
            <a:spcAft>
              <a:spcPct val="35000"/>
            </a:spcAft>
            <a:buNone/>
          </a:pPr>
          <a:r>
            <a:rPr lang="en-US" altLang="en-US" sz="1100" b="1" kern="1200" dirty="0">
              <a:latin typeface="Calibri" panose="020F0502020204030204" pitchFamily="34" charset="0"/>
              <a:ea typeface="맑은 고딕" panose="020B0503020000020004" pitchFamily="50" charset="-127"/>
              <a:cs typeface="Calibri" panose="020F0502020204030204" pitchFamily="34" charset="0"/>
            </a:rPr>
            <a:t>The ultra-thin sheet adheres seamlessly to every contour of the skin, delivering rapid calming effects</a:t>
          </a:r>
          <a:r>
            <a:rPr lang="ko-KR" altLang="en-US" sz="1100" b="1" kern="1200" dirty="0">
              <a:latin typeface="Calibri" panose="020F0502020204030204" pitchFamily="34" charset="0"/>
              <a:ea typeface="맑은 고딕" panose="020B0503020000020004" pitchFamily="50" charset="-127"/>
              <a:cs typeface="Calibri" panose="020F0502020204030204" pitchFamily="34" charset="0"/>
            </a:rPr>
            <a:t>  </a:t>
          </a:r>
          <a:endParaRPr lang="en-US" altLang="ko-KR" sz="1100" b="1" kern="1200" dirty="0">
            <a:latin typeface="Calibri" panose="020F0502020204030204" pitchFamily="34" charset="0"/>
            <a:ea typeface="Calibri" panose="020F0502020204030204" pitchFamily="34" charset="0"/>
            <a:cs typeface="Calibri" panose="020F0502020204030204" pitchFamily="34" charset="0"/>
          </a:endParaRPr>
        </a:p>
      </dsp:txBody>
      <dsp:txXfrm>
        <a:off x="0" y="296224"/>
        <a:ext cx="6353451" cy="5031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3"/>
            <a:ext cx="2920079" cy="494913"/>
          </a:xfrm>
          <a:prstGeom prst="rect">
            <a:avLst/>
          </a:prstGeom>
        </p:spPr>
        <p:txBody>
          <a:bodyPr vert="horz" wrap="square" lIns="90765" tIns="45381" rIns="90765" bIns="45381" numCol="1" anchor="t" anchorCtr="0" compatLnSpc="1">
            <a:prstTxWarp prst="textNoShape">
              <a:avLst/>
            </a:prstTxWarp>
          </a:bodyPr>
          <a:lstStyle>
            <a:lvl1pPr>
              <a:defRPr sz="1200">
                <a:ea typeface="굴림" charset="-127"/>
              </a:defRPr>
            </a:lvl1pPr>
          </a:lstStyle>
          <a:p>
            <a:pPr>
              <a:defRPr/>
            </a:pPr>
            <a:endParaRPr lang="ko-KR" altLang="en-US"/>
          </a:p>
        </p:txBody>
      </p:sp>
      <p:sp>
        <p:nvSpPr>
          <p:cNvPr id="3" name="날짜 개체 틀 2"/>
          <p:cNvSpPr>
            <a:spLocks noGrp="1"/>
          </p:cNvSpPr>
          <p:nvPr>
            <p:ph type="dt" sz="quarter" idx="1"/>
          </p:nvPr>
        </p:nvSpPr>
        <p:spPr>
          <a:xfrm>
            <a:off x="3814615" y="3"/>
            <a:ext cx="2920078" cy="494913"/>
          </a:xfrm>
          <a:prstGeom prst="rect">
            <a:avLst/>
          </a:prstGeom>
        </p:spPr>
        <p:txBody>
          <a:bodyPr vert="horz" wrap="square" lIns="90765" tIns="45381" rIns="90765" bIns="45381" numCol="1" anchor="t" anchorCtr="0" compatLnSpc="1">
            <a:prstTxWarp prst="textNoShape">
              <a:avLst/>
            </a:prstTxWarp>
          </a:bodyPr>
          <a:lstStyle>
            <a:lvl1pPr algn="r">
              <a:defRPr sz="1200">
                <a:ea typeface="굴림" charset="-127"/>
              </a:defRPr>
            </a:lvl1pPr>
          </a:lstStyle>
          <a:p>
            <a:pPr>
              <a:defRPr/>
            </a:pPr>
            <a:fld id="{F244774E-90B0-4556-BCBD-9B3A6CD98C0B}" type="datetimeFigureOut">
              <a:rPr lang="ko-KR" altLang="en-US"/>
              <a:pPr>
                <a:defRPr/>
              </a:pPr>
              <a:t>2025. 6. 24.</a:t>
            </a:fld>
            <a:endParaRPr lang="ko-KR" altLang="en-US"/>
          </a:p>
        </p:txBody>
      </p:sp>
      <p:sp>
        <p:nvSpPr>
          <p:cNvPr id="4" name="바닥글 개체 틀 3"/>
          <p:cNvSpPr>
            <a:spLocks noGrp="1"/>
          </p:cNvSpPr>
          <p:nvPr>
            <p:ph type="ftr" sz="quarter" idx="2"/>
          </p:nvPr>
        </p:nvSpPr>
        <p:spPr>
          <a:xfrm>
            <a:off x="0" y="9371403"/>
            <a:ext cx="2920079" cy="492631"/>
          </a:xfrm>
          <a:prstGeom prst="rect">
            <a:avLst/>
          </a:prstGeom>
        </p:spPr>
        <p:txBody>
          <a:bodyPr vert="horz" wrap="square" lIns="90765" tIns="45381" rIns="90765" bIns="45381" numCol="1" anchor="b" anchorCtr="0" compatLnSpc="1">
            <a:prstTxWarp prst="textNoShape">
              <a:avLst/>
            </a:prstTxWarp>
          </a:bodyPr>
          <a:lstStyle>
            <a:lvl1pPr>
              <a:defRPr sz="1200">
                <a:ea typeface="굴림" charset="-127"/>
              </a:defRPr>
            </a:lvl1pPr>
          </a:lstStyle>
          <a:p>
            <a:pPr>
              <a:defRPr/>
            </a:pPr>
            <a:endParaRPr lang="ko-KR" altLang="en-US"/>
          </a:p>
        </p:txBody>
      </p:sp>
      <p:sp>
        <p:nvSpPr>
          <p:cNvPr id="5" name="슬라이드 번호 개체 틀 4"/>
          <p:cNvSpPr>
            <a:spLocks noGrp="1"/>
          </p:cNvSpPr>
          <p:nvPr>
            <p:ph type="sldNum" sz="quarter" idx="3"/>
          </p:nvPr>
        </p:nvSpPr>
        <p:spPr>
          <a:xfrm>
            <a:off x="3814615" y="9371403"/>
            <a:ext cx="2920078" cy="492631"/>
          </a:xfrm>
          <a:prstGeom prst="rect">
            <a:avLst/>
          </a:prstGeom>
        </p:spPr>
        <p:txBody>
          <a:bodyPr vert="horz" wrap="square" lIns="90765" tIns="45381" rIns="90765" bIns="45381" numCol="1" anchor="b" anchorCtr="0" compatLnSpc="1">
            <a:prstTxWarp prst="textNoShape">
              <a:avLst/>
            </a:prstTxWarp>
          </a:bodyPr>
          <a:lstStyle>
            <a:lvl1pPr algn="r">
              <a:defRPr sz="1200">
                <a:ea typeface="굴림" charset="-127"/>
              </a:defRPr>
            </a:lvl1pPr>
          </a:lstStyle>
          <a:p>
            <a:pPr>
              <a:defRPr/>
            </a:pPr>
            <a:fld id="{9CE70B70-D1BE-4220-8089-18C4BA91FD0F}" type="slidenum">
              <a:rPr lang="ko-KR" altLang="en-US"/>
              <a:pPr>
                <a:defRPr/>
              </a:pPr>
              <a:t>‹#›</a:t>
            </a:fld>
            <a:endParaRPr lang="ko-KR" altLang="en-US"/>
          </a:p>
        </p:txBody>
      </p:sp>
    </p:spTree>
    <p:extLst>
      <p:ext uri="{BB962C8B-B14F-4D97-AF65-F5344CB8AC3E}">
        <p14:creationId xmlns:p14="http://schemas.microsoft.com/office/powerpoint/2010/main" val="2769254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3"/>
            <a:ext cx="2920079" cy="494913"/>
          </a:xfrm>
          <a:prstGeom prst="rect">
            <a:avLst/>
          </a:prstGeom>
        </p:spPr>
        <p:txBody>
          <a:bodyPr vert="horz" wrap="square" lIns="90765" tIns="45381" rIns="90765" bIns="45381" numCol="1" anchor="t" anchorCtr="0" compatLnSpc="1">
            <a:prstTxWarp prst="textNoShape">
              <a:avLst/>
            </a:prstTxWarp>
          </a:bodyPr>
          <a:lstStyle>
            <a:lvl1pPr algn="l" latinLnBrk="0">
              <a:defRPr kumimoji="0" sz="1200">
                <a:ea typeface="굴림" pitchFamily="50" charset="-127"/>
              </a:defRPr>
            </a:lvl1pPr>
          </a:lstStyle>
          <a:p>
            <a:pPr>
              <a:defRPr/>
            </a:pPr>
            <a:endParaRPr lang="ko-KR" altLang="en-US"/>
          </a:p>
        </p:txBody>
      </p:sp>
      <p:sp>
        <p:nvSpPr>
          <p:cNvPr id="3" name="날짜 개체 틀 2"/>
          <p:cNvSpPr>
            <a:spLocks noGrp="1"/>
          </p:cNvSpPr>
          <p:nvPr>
            <p:ph type="dt" idx="1"/>
          </p:nvPr>
        </p:nvSpPr>
        <p:spPr>
          <a:xfrm>
            <a:off x="3814615" y="3"/>
            <a:ext cx="2920078" cy="494913"/>
          </a:xfrm>
          <a:prstGeom prst="rect">
            <a:avLst/>
          </a:prstGeom>
        </p:spPr>
        <p:txBody>
          <a:bodyPr vert="horz" wrap="square" lIns="90765" tIns="45381" rIns="90765" bIns="45381" numCol="1" anchor="t" anchorCtr="0" compatLnSpc="1">
            <a:prstTxWarp prst="textNoShape">
              <a:avLst/>
            </a:prstTxWarp>
          </a:bodyPr>
          <a:lstStyle>
            <a:lvl1pPr algn="r" latinLnBrk="0">
              <a:defRPr kumimoji="0" sz="1200">
                <a:ea typeface="굴림" pitchFamily="50" charset="-127"/>
              </a:defRPr>
            </a:lvl1pPr>
          </a:lstStyle>
          <a:p>
            <a:pPr>
              <a:defRPr/>
            </a:pPr>
            <a:fld id="{E4201F1E-E609-4638-B51C-734B1150C91E}" type="datetimeFigureOut">
              <a:rPr lang="ko-KR" altLang="en-US"/>
              <a:pPr>
                <a:defRPr/>
              </a:pPr>
              <a:t>2025. 6. 24.</a:t>
            </a:fld>
            <a:endParaRPr lang="ko-KR" altLang="en-US"/>
          </a:p>
        </p:txBody>
      </p:sp>
      <p:sp>
        <p:nvSpPr>
          <p:cNvPr id="4" name="슬라이드 이미지 개체 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65" tIns="45381" rIns="90765" bIns="45381" rtlCol="0" anchor="ctr"/>
          <a:lstStyle/>
          <a:p>
            <a:pPr lvl="0"/>
            <a:endParaRPr lang="ko-KR" altLang="en-US" noProof="0"/>
          </a:p>
        </p:txBody>
      </p:sp>
      <p:sp>
        <p:nvSpPr>
          <p:cNvPr id="5" name="슬라이드 노트 개체 틀 4"/>
          <p:cNvSpPr>
            <a:spLocks noGrp="1"/>
          </p:cNvSpPr>
          <p:nvPr>
            <p:ph type="body" sz="quarter" idx="3"/>
          </p:nvPr>
        </p:nvSpPr>
        <p:spPr>
          <a:xfrm>
            <a:off x="673042" y="4686844"/>
            <a:ext cx="5389680" cy="4440524"/>
          </a:xfrm>
          <a:prstGeom prst="rect">
            <a:avLst/>
          </a:prstGeom>
        </p:spPr>
        <p:txBody>
          <a:bodyPr vert="horz" lIns="90765" tIns="45381" rIns="90765" bIns="45381" rtlCol="0"/>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0" y="9371403"/>
            <a:ext cx="2920079" cy="492631"/>
          </a:xfrm>
          <a:prstGeom prst="rect">
            <a:avLst/>
          </a:prstGeom>
        </p:spPr>
        <p:txBody>
          <a:bodyPr vert="horz" wrap="square" lIns="90765" tIns="45381" rIns="90765" bIns="45381" numCol="1" anchor="b" anchorCtr="0" compatLnSpc="1">
            <a:prstTxWarp prst="textNoShape">
              <a:avLst/>
            </a:prstTxWarp>
          </a:bodyPr>
          <a:lstStyle>
            <a:lvl1pPr algn="l" latinLnBrk="0">
              <a:defRPr kumimoji="0" sz="1200">
                <a:ea typeface="굴림" pitchFamily="50" charset="-127"/>
              </a:defRPr>
            </a:lvl1pPr>
          </a:lstStyle>
          <a:p>
            <a:pPr>
              <a:defRPr/>
            </a:pPr>
            <a:endParaRPr lang="ko-KR" altLang="en-US"/>
          </a:p>
        </p:txBody>
      </p:sp>
      <p:sp>
        <p:nvSpPr>
          <p:cNvPr id="7" name="슬라이드 번호 개체 틀 6"/>
          <p:cNvSpPr>
            <a:spLocks noGrp="1"/>
          </p:cNvSpPr>
          <p:nvPr>
            <p:ph type="sldNum" sz="quarter" idx="5"/>
          </p:nvPr>
        </p:nvSpPr>
        <p:spPr>
          <a:xfrm>
            <a:off x="3814615" y="9371403"/>
            <a:ext cx="2920078" cy="492631"/>
          </a:xfrm>
          <a:prstGeom prst="rect">
            <a:avLst/>
          </a:prstGeom>
        </p:spPr>
        <p:txBody>
          <a:bodyPr vert="horz" wrap="square" lIns="90765" tIns="45381" rIns="90765" bIns="45381" numCol="1" anchor="b" anchorCtr="0" compatLnSpc="1">
            <a:prstTxWarp prst="textNoShape">
              <a:avLst/>
            </a:prstTxWarp>
          </a:bodyPr>
          <a:lstStyle>
            <a:lvl1pPr algn="r" latinLnBrk="0">
              <a:defRPr kumimoji="0" sz="1200">
                <a:ea typeface="굴림" pitchFamily="50" charset="-127"/>
              </a:defRPr>
            </a:lvl1pPr>
          </a:lstStyle>
          <a:p>
            <a:pPr>
              <a:defRPr/>
            </a:pPr>
            <a:fld id="{F6BC47E6-242D-4B6A-841C-C2E07495E551}" type="slidenum">
              <a:rPr lang="ko-KR" altLang="en-US"/>
              <a:pPr>
                <a:defRPr/>
              </a:pPr>
              <a:t>‹#›</a:t>
            </a:fld>
            <a:endParaRPr lang="ko-KR" altLang="en-US"/>
          </a:p>
        </p:txBody>
      </p:sp>
    </p:spTree>
    <p:extLst>
      <p:ext uri="{BB962C8B-B14F-4D97-AF65-F5344CB8AC3E}">
        <p14:creationId xmlns:p14="http://schemas.microsoft.com/office/powerpoint/2010/main" val="3195530456"/>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800" kern="1200">
        <a:solidFill>
          <a:schemeClr val="tx1"/>
        </a:solidFill>
        <a:latin typeface="+mn-lt"/>
        <a:ea typeface="+mn-ea"/>
        <a:cs typeface="+mn-cs"/>
      </a:defRPr>
    </a:lvl1pPr>
    <a:lvl2pPr marL="335498" algn="l" rtl="0" eaLnBrk="0" fontAlgn="base" latinLnBrk="1" hangingPunct="0">
      <a:spcBef>
        <a:spcPct val="30000"/>
      </a:spcBef>
      <a:spcAft>
        <a:spcPct val="0"/>
      </a:spcAft>
      <a:defRPr sz="800" kern="1200">
        <a:solidFill>
          <a:schemeClr val="tx1"/>
        </a:solidFill>
        <a:latin typeface="+mn-lt"/>
        <a:ea typeface="+mn-ea"/>
        <a:cs typeface="+mn-cs"/>
      </a:defRPr>
    </a:lvl2pPr>
    <a:lvl3pPr marL="672474" algn="l" rtl="0" eaLnBrk="0" fontAlgn="base" latinLnBrk="1" hangingPunct="0">
      <a:spcBef>
        <a:spcPct val="30000"/>
      </a:spcBef>
      <a:spcAft>
        <a:spcPct val="0"/>
      </a:spcAft>
      <a:defRPr sz="800" kern="1200">
        <a:solidFill>
          <a:schemeClr val="tx1"/>
        </a:solidFill>
        <a:latin typeface="+mn-lt"/>
        <a:ea typeface="+mn-ea"/>
        <a:cs typeface="+mn-cs"/>
      </a:defRPr>
    </a:lvl3pPr>
    <a:lvl4pPr marL="1009449" algn="l" rtl="0" eaLnBrk="0" fontAlgn="base" latinLnBrk="1" hangingPunct="0">
      <a:spcBef>
        <a:spcPct val="30000"/>
      </a:spcBef>
      <a:spcAft>
        <a:spcPct val="0"/>
      </a:spcAft>
      <a:defRPr sz="800" kern="1200">
        <a:solidFill>
          <a:schemeClr val="tx1"/>
        </a:solidFill>
        <a:latin typeface="+mn-lt"/>
        <a:ea typeface="+mn-ea"/>
        <a:cs typeface="+mn-cs"/>
      </a:defRPr>
    </a:lvl4pPr>
    <a:lvl5pPr marL="1346425" algn="l" rtl="0" eaLnBrk="0" fontAlgn="base" latinLnBrk="1" hangingPunct="0">
      <a:spcBef>
        <a:spcPct val="30000"/>
      </a:spcBef>
      <a:spcAft>
        <a:spcPct val="0"/>
      </a:spcAft>
      <a:defRPr sz="800" kern="1200">
        <a:solidFill>
          <a:schemeClr val="tx1"/>
        </a:solidFill>
        <a:latin typeface="+mn-lt"/>
        <a:ea typeface="+mn-ea"/>
        <a:cs typeface="+mn-cs"/>
      </a:defRPr>
    </a:lvl5pPr>
    <a:lvl6pPr marL="1683458" algn="l" defTabSz="673383" rtl="0" eaLnBrk="1" latinLnBrk="1" hangingPunct="1">
      <a:defRPr sz="800" kern="1200">
        <a:solidFill>
          <a:schemeClr val="tx1"/>
        </a:solidFill>
        <a:latin typeface="+mn-lt"/>
        <a:ea typeface="+mn-ea"/>
        <a:cs typeface="+mn-cs"/>
      </a:defRPr>
    </a:lvl6pPr>
    <a:lvl7pPr marL="2020150" algn="l" defTabSz="673383" rtl="0" eaLnBrk="1" latinLnBrk="1" hangingPunct="1">
      <a:defRPr sz="800" kern="1200">
        <a:solidFill>
          <a:schemeClr val="tx1"/>
        </a:solidFill>
        <a:latin typeface="+mn-lt"/>
        <a:ea typeface="+mn-ea"/>
        <a:cs typeface="+mn-cs"/>
      </a:defRPr>
    </a:lvl7pPr>
    <a:lvl8pPr marL="2356841" algn="l" defTabSz="673383" rtl="0" eaLnBrk="1" latinLnBrk="1" hangingPunct="1">
      <a:defRPr sz="800" kern="1200">
        <a:solidFill>
          <a:schemeClr val="tx1"/>
        </a:solidFill>
        <a:latin typeface="+mn-lt"/>
        <a:ea typeface="+mn-ea"/>
        <a:cs typeface="+mn-cs"/>
      </a:defRPr>
    </a:lvl8pPr>
    <a:lvl9pPr marL="2693534" algn="l" defTabSz="673383" rtl="0" eaLnBrk="1" latinLnBrk="1"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pc="-148" dirty="0"/>
              <a:t>안녕하세요　</a:t>
            </a:r>
            <a:r>
              <a:rPr lang="ko-KR" altLang="en-US" spc="-148" dirty="0" err="1"/>
              <a:t>제노시스</a:t>
            </a:r>
            <a:r>
              <a:rPr lang="ko-KR" altLang="en-US" spc="-148" dirty="0"/>
              <a:t>　본사　교육담당　김하나입니다</a:t>
            </a:r>
            <a:endParaRPr lang="en-US" altLang="ko-KR" spc="-148" dirty="0"/>
          </a:p>
          <a:p>
            <a:endParaRPr lang="en-US" altLang="ko-KR" spc="-148" dirty="0"/>
          </a:p>
          <a:p>
            <a:r>
              <a:rPr lang="ko-KR" altLang="en-US" spc="-148" dirty="0" err="1"/>
              <a:t>오시는길</a:t>
            </a:r>
            <a:r>
              <a:rPr lang="ko-KR" altLang="en-US" spc="-148" dirty="0"/>
              <a:t>　어떠셨어요？　오늘 컨디션이 공부하기에 딱 좋으셨으면  좋겠습니다</a:t>
            </a:r>
            <a:r>
              <a:rPr lang="en-US" altLang="ko-KR" spc="-148" dirty="0"/>
              <a:t>.</a:t>
            </a:r>
          </a:p>
          <a:p>
            <a:endParaRPr lang="en-US" altLang="ko-KR" spc="-148" dirty="0"/>
          </a:p>
          <a:p>
            <a:r>
              <a:rPr lang="ko-KR" altLang="en-US" spc="-148" dirty="0"/>
              <a:t>오늘　</a:t>
            </a:r>
            <a:r>
              <a:rPr lang="ko-KR" altLang="en-US" spc="-148" dirty="0" err="1"/>
              <a:t>ＶＩＰ여러분들께</a:t>
            </a:r>
            <a:r>
              <a:rPr lang="ko-KR" altLang="en-US" spc="-148" dirty="0"/>
              <a:t>　신제품을 직접　</a:t>
            </a:r>
            <a:r>
              <a:rPr lang="ko-KR" altLang="en-US" spc="-148" dirty="0" err="1"/>
              <a:t>안내해드리게되어</a:t>
            </a:r>
            <a:r>
              <a:rPr lang="ko-KR" altLang="en-US" spc="-148" dirty="0"/>
              <a:t>　영광입니다．　너무 </a:t>
            </a:r>
            <a:r>
              <a:rPr lang="ko-KR" altLang="en-US" spc="-148" dirty="0" err="1"/>
              <a:t>설레이고</a:t>
            </a:r>
            <a:r>
              <a:rPr lang="en-US" altLang="ko-KR" spc="-148" dirty="0"/>
              <a:t>, </a:t>
            </a:r>
            <a:r>
              <a:rPr lang="ko-KR" altLang="en-US" spc="-148" dirty="0"/>
              <a:t>행복합니다</a:t>
            </a:r>
            <a:r>
              <a:rPr lang="en-US" altLang="ko-KR" spc="-148" dirty="0"/>
              <a:t>.</a:t>
            </a:r>
          </a:p>
          <a:p>
            <a:endParaRPr lang="ko-KR" altLang="en-US" dirty="0"/>
          </a:p>
        </p:txBody>
      </p:sp>
      <p:sp>
        <p:nvSpPr>
          <p:cNvPr id="4" name="슬라이드 번호 개체 틀 3"/>
          <p:cNvSpPr>
            <a:spLocks noGrp="1"/>
          </p:cNvSpPr>
          <p:nvPr>
            <p:ph type="sldNum" sz="quarter" idx="5"/>
          </p:nvPr>
        </p:nvSpPr>
        <p:spPr/>
        <p:txBody>
          <a:bodyPr/>
          <a:lstStyle/>
          <a:p>
            <a:pPr>
              <a:defRPr/>
            </a:pPr>
            <a:fld id="{F6BC47E6-242D-4B6A-841C-C2E07495E551}" type="slidenum">
              <a:rPr lang="ko-KR" altLang="en-US" smtClean="0"/>
              <a:pPr>
                <a:defRPr/>
              </a:pPr>
              <a:t>1</a:t>
            </a:fld>
            <a:endParaRPr lang="ko-KR" altLang="en-US"/>
          </a:p>
        </p:txBody>
      </p:sp>
    </p:spTree>
    <p:extLst>
      <p:ext uri="{BB962C8B-B14F-4D97-AF65-F5344CB8AC3E}">
        <p14:creationId xmlns:p14="http://schemas.microsoft.com/office/powerpoint/2010/main" val="113887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56F6C-4D15-930C-8AFF-EF822EB9140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86A9562-7FEC-FF6F-474F-7795A48EAB4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3C3B997D-DC76-BAFC-2B27-8BBCE27D1D37}"/>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18C2F5E8-7766-E532-2AF2-CEC838EA6DC1}"/>
              </a:ext>
            </a:extLst>
          </p:cNvPr>
          <p:cNvSpPr>
            <a:spLocks noGrp="1"/>
          </p:cNvSpPr>
          <p:nvPr>
            <p:ph type="sldNum" sz="quarter" idx="10"/>
          </p:nvPr>
        </p:nvSpPr>
        <p:spPr/>
        <p:txBody>
          <a:bodyPr/>
          <a:lstStyle/>
          <a:p>
            <a:pPr>
              <a:defRPr/>
            </a:pPr>
            <a:fld id="{F6BC47E6-242D-4B6A-841C-C2E07495E551}" type="slidenum">
              <a:rPr lang="ko-KR" altLang="en-US" smtClean="0"/>
              <a:pPr>
                <a:defRPr/>
              </a:pPr>
              <a:t>10</a:t>
            </a:fld>
            <a:endParaRPr lang="ko-KR" altLang="en-US"/>
          </a:p>
        </p:txBody>
      </p:sp>
    </p:spTree>
    <p:extLst>
      <p:ext uri="{BB962C8B-B14F-4D97-AF65-F5344CB8AC3E}">
        <p14:creationId xmlns:p14="http://schemas.microsoft.com/office/powerpoint/2010/main" val="111867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EAB8B-2A18-F8DC-4991-8515A80B47A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96A5F53-4C2E-1517-D281-6047B8680428}"/>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3C0878B5-A39E-C9D2-B38F-07EB62811EEF}"/>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27FBF386-FC6E-6859-FF64-73DFE320A214}"/>
              </a:ext>
            </a:extLst>
          </p:cNvPr>
          <p:cNvSpPr>
            <a:spLocks noGrp="1"/>
          </p:cNvSpPr>
          <p:nvPr>
            <p:ph type="sldNum" sz="quarter" idx="10"/>
          </p:nvPr>
        </p:nvSpPr>
        <p:spPr/>
        <p:txBody>
          <a:bodyPr/>
          <a:lstStyle/>
          <a:p>
            <a:pPr>
              <a:defRPr/>
            </a:pPr>
            <a:fld id="{F6BC47E6-242D-4B6A-841C-C2E07495E551}" type="slidenum">
              <a:rPr lang="ko-KR" altLang="en-US" smtClean="0"/>
              <a:pPr>
                <a:defRPr/>
              </a:pPr>
              <a:t>11</a:t>
            </a:fld>
            <a:endParaRPr lang="ko-KR" altLang="en-US"/>
          </a:p>
        </p:txBody>
      </p:sp>
    </p:spTree>
    <p:extLst>
      <p:ext uri="{BB962C8B-B14F-4D97-AF65-F5344CB8AC3E}">
        <p14:creationId xmlns:p14="http://schemas.microsoft.com/office/powerpoint/2010/main" val="2111947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35013" y="746125"/>
            <a:ext cx="5387975" cy="3730625"/>
          </a:xfrm>
        </p:spPr>
      </p:sp>
      <p:sp>
        <p:nvSpPr>
          <p:cNvPr id="3" name="슬라이드 노트 개체 틀 2"/>
          <p:cNvSpPr>
            <a:spLocks noGrp="1"/>
          </p:cNvSpPr>
          <p:nvPr>
            <p:ph type="body" idx="1"/>
          </p:nvPr>
        </p:nvSpPr>
        <p:spPr/>
        <p:txBody>
          <a:bodyPr/>
          <a:lstStyle/>
          <a:p>
            <a:endParaRPr lang="ko-KR" altLang="en-US" sz="1100" dirty="0"/>
          </a:p>
        </p:txBody>
      </p:sp>
      <p:sp>
        <p:nvSpPr>
          <p:cNvPr id="4" name="슬라이드 번호 개체 틀 3"/>
          <p:cNvSpPr>
            <a:spLocks noGrp="1"/>
          </p:cNvSpPr>
          <p:nvPr>
            <p:ph type="sldNum" sz="quarter" idx="10"/>
          </p:nvPr>
        </p:nvSpPr>
        <p:spPr/>
        <p:txBody>
          <a:bodyPr/>
          <a:lstStyle/>
          <a:p>
            <a:pPr>
              <a:defRPr/>
            </a:pPr>
            <a:fld id="{F6BC47E6-242D-4B6A-841C-C2E07495E551}" type="slidenum">
              <a:rPr lang="ko-KR" altLang="en-US" smtClean="0"/>
              <a:pPr>
                <a:defRPr/>
              </a:pPr>
              <a:t>12</a:t>
            </a:fld>
            <a:endParaRPr lang="ko-KR" altLang="en-US"/>
          </a:p>
        </p:txBody>
      </p:sp>
    </p:spTree>
    <p:extLst>
      <p:ext uri="{BB962C8B-B14F-4D97-AF65-F5344CB8AC3E}">
        <p14:creationId xmlns:p14="http://schemas.microsoft.com/office/powerpoint/2010/main" val="64967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A74D-C3C3-720D-1ECC-C4F9F7A9AF5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FD816A4-DADA-D1E1-8CF1-9E88A0743BF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22C141D-D53E-1CEF-07C0-A3628172AD7A}"/>
              </a:ext>
            </a:extLst>
          </p:cNvPr>
          <p:cNvSpPr>
            <a:spLocks noGrp="1"/>
          </p:cNvSpPr>
          <p:nvPr>
            <p:ph type="body" idx="1"/>
          </p:nvPr>
        </p:nvSpPr>
        <p:spPr/>
        <p:txBody>
          <a:bodyPr/>
          <a:lstStyle/>
          <a:p>
            <a:r>
              <a:rPr lang="ko-KR" altLang="en-US" dirty="0"/>
              <a:t>전문가용 </a:t>
            </a:r>
            <a:r>
              <a:rPr lang="ko-KR" altLang="en-US" dirty="0" err="1"/>
              <a:t>프로트콜입니다</a:t>
            </a:r>
            <a:r>
              <a:rPr lang="en-US" altLang="ko-KR" dirty="0"/>
              <a:t>.</a:t>
            </a:r>
            <a:r>
              <a:rPr lang="ko-KR" altLang="en-US" dirty="0"/>
              <a:t>다음과 같은 순서를 권장하고 내일 임상에서 보여드릴 예정입니다</a:t>
            </a:r>
            <a:r>
              <a:rPr lang="en-US" altLang="ko-KR" dirty="0"/>
              <a:t>.</a:t>
            </a:r>
          </a:p>
          <a:p>
            <a:endParaRPr lang="en-US" altLang="ko-KR" dirty="0"/>
          </a:p>
          <a:p>
            <a:pPr marL="225857" indent="-225857">
              <a:buAutoNum type="arabicPeriod"/>
            </a:pPr>
            <a:r>
              <a:rPr lang="ko-KR" altLang="en-US" dirty="0"/>
              <a:t>스킨 </a:t>
            </a:r>
            <a:r>
              <a:rPr lang="ko-KR" altLang="en-US" dirty="0" err="1"/>
              <a:t>디펜더</a:t>
            </a:r>
            <a:r>
              <a:rPr lang="ko-KR" altLang="en-US" dirty="0"/>
              <a:t> 립</a:t>
            </a:r>
            <a:r>
              <a:rPr lang="en-US" altLang="ko-KR" dirty="0"/>
              <a:t>&amp; </a:t>
            </a:r>
            <a:r>
              <a:rPr lang="ko-KR" altLang="en-US" dirty="0" err="1"/>
              <a:t>아이메이크업리무버</a:t>
            </a:r>
            <a:endParaRPr lang="en-US" altLang="ko-KR" dirty="0"/>
          </a:p>
          <a:p>
            <a:pPr marL="169393" indent="-169393">
              <a:buFontTx/>
              <a:buChar char="-"/>
            </a:pPr>
            <a:r>
              <a:rPr lang="ko-KR" altLang="en-US" dirty="0"/>
              <a:t>진한 포인트 </a:t>
            </a:r>
            <a:r>
              <a:rPr lang="ko-KR" altLang="en-US" dirty="0" err="1"/>
              <a:t>메이컵에</a:t>
            </a:r>
            <a:r>
              <a:rPr lang="ko-KR" altLang="en-US" dirty="0"/>
              <a:t> </a:t>
            </a:r>
            <a:r>
              <a:rPr lang="ko-KR" altLang="en-US" dirty="0" err="1"/>
              <a:t>자극없이</a:t>
            </a:r>
            <a:r>
              <a:rPr lang="en-US" altLang="ko-KR" dirty="0"/>
              <a:t>, </a:t>
            </a:r>
            <a:r>
              <a:rPr lang="ko-KR" altLang="en-US" dirty="0" err="1"/>
              <a:t>눈밑</a:t>
            </a:r>
            <a:r>
              <a:rPr lang="ko-KR" altLang="en-US" dirty="0"/>
              <a:t> </a:t>
            </a:r>
            <a:r>
              <a:rPr lang="ko-KR" altLang="en-US" dirty="0" err="1"/>
              <a:t>착색없이</a:t>
            </a:r>
            <a:r>
              <a:rPr lang="ko-KR" altLang="en-US" dirty="0"/>
              <a:t> </a:t>
            </a:r>
            <a:r>
              <a:rPr lang="ko-KR" altLang="en-US" dirty="0" err="1"/>
              <a:t>스무스하게</a:t>
            </a:r>
            <a:r>
              <a:rPr lang="ko-KR" altLang="en-US" dirty="0"/>
              <a:t> 제거 됩니다</a:t>
            </a:r>
            <a:r>
              <a:rPr lang="en-US" altLang="ko-KR" dirty="0"/>
              <a:t>.</a:t>
            </a:r>
          </a:p>
          <a:p>
            <a:pPr marL="169393" indent="-169393">
              <a:buFontTx/>
              <a:buChar char="-"/>
            </a:pPr>
            <a:r>
              <a:rPr lang="ko-KR" altLang="en-US" dirty="0"/>
              <a:t>강력한 </a:t>
            </a:r>
            <a:r>
              <a:rPr lang="ko-KR" altLang="en-US" dirty="0" err="1"/>
              <a:t>클렌징력을</a:t>
            </a:r>
            <a:r>
              <a:rPr lang="ko-KR" altLang="en-US" dirty="0"/>
              <a:t> 자랑하고 </a:t>
            </a:r>
            <a:r>
              <a:rPr lang="ko-KR" altLang="en-US" dirty="0" err="1"/>
              <a:t>저자극성입니다</a:t>
            </a:r>
            <a:r>
              <a:rPr lang="en-US" altLang="ko-KR" dirty="0"/>
              <a:t>.</a:t>
            </a:r>
          </a:p>
          <a:p>
            <a:pPr marL="169393" indent="-169393">
              <a:buFontTx/>
              <a:buChar char="-"/>
            </a:pPr>
            <a:r>
              <a:rPr lang="ko-KR" altLang="en-US" dirty="0"/>
              <a:t>특히 사용감이 편안하고 눈에 </a:t>
            </a:r>
            <a:r>
              <a:rPr lang="ko-KR" altLang="en-US" dirty="0" err="1"/>
              <a:t>들어갔을때</a:t>
            </a:r>
            <a:r>
              <a:rPr lang="ko-KR" altLang="en-US" dirty="0"/>
              <a:t> </a:t>
            </a:r>
            <a:r>
              <a:rPr lang="ko-KR" altLang="en-US" dirty="0" err="1"/>
              <a:t>눈시림</a:t>
            </a:r>
            <a:r>
              <a:rPr lang="en-US" altLang="ko-KR" dirty="0"/>
              <a:t>, </a:t>
            </a:r>
            <a:r>
              <a:rPr lang="ko-KR" altLang="en-US" dirty="0" err="1"/>
              <a:t>눈뿌염이</a:t>
            </a:r>
            <a:r>
              <a:rPr lang="ko-KR" altLang="en-US" dirty="0"/>
              <a:t> 없습니다</a:t>
            </a:r>
            <a:r>
              <a:rPr lang="en-US" altLang="ko-KR" dirty="0"/>
              <a:t>.</a:t>
            </a:r>
          </a:p>
          <a:p>
            <a:pPr marL="169393" indent="-169393">
              <a:buFontTx/>
              <a:buChar char="-"/>
            </a:pPr>
            <a:r>
              <a:rPr lang="ko-KR" altLang="en-US" dirty="0"/>
              <a:t>메이크업을 하지 않더라도</a:t>
            </a:r>
            <a:r>
              <a:rPr lang="en-US" altLang="ko-KR" dirty="0"/>
              <a:t>, </a:t>
            </a:r>
            <a:r>
              <a:rPr lang="ko-KR" altLang="en-US" dirty="0" err="1"/>
              <a:t>마이크로니들</a:t>
            </a:r>
            <a:r>
              <a:rPr lang="en-US" altLang="ko-KR" dirty="0"/>
              <a:t>, MTS</a:t>
            </a:r>
            <a:r>
              <a:rPr lang="ko-KR" altLang="en-US" dirty="0"/>
              <a:t>를 </a:t>
            </a:r>
            <a:r>
              <a:rPr lang="ko-KR" altLang="en-US" dirty="0" err="1"/>
              <a:t>구현할때는</a:t>
            </a:r>
            <a:r>
              <a:rPr lang="ko-KR" altLang="en-US" dirty="0"/>
              <a:t> 눈가 정화를 위해 필수적으로 사용하셔야 합니다</a:t>
            </a:r>
            <a:r>
              <a:rPr lang="en-US" altLang="ko-KR" dirty="0"/>
              <a:t>.</a:t>
            </a:r>
          </a:p>
          <a:p>
            <a:pPr marL="169393" indent="-169393">
              <a:buFontTx/>
              <a:buChar char="-"/>
            </a:pPr>
            <a:endParaRPr lang="en-US" altLang="ko-KR" dirty="0"/>
          </a:p>
          <a:p>
            <a:r>
              <a:rPr lang="en-US" altLang="ko-KR" dirty="0"/>
              <a:t>2. [</a:t>
            </a:r>
            <a:r>
              <a:rPr lang="ko-KR" altLang="en-US" dirty="0"/>
              <a:t>세안단계의</a:t>
            </a:r>
            <a:r>
              <a:rPr lang="en-US" altLang="ko-KR" dirty="0"/>
              <a:t>]</a:t>
            </a:r>
            <a:r>
              <a:rPr lang="ko-KR" altLang="en-US" dirty="0"/>
              <a:t> </a:t>
            </a:r>
            <a:r>
              <a:rPr lang="en-US" altLang="ko-KR" dirty="0"/>
              <a:t>SOC</a:t>
            </a:r>
            <a:r>
              <a:rPr lang="ko-KR" altLang="en-US" dirty="0"/>
              <a:t>는 산소를 공급하는 </a:t>
            </a:r>
            <a:r>
              <a:rPr lang="ko-KR" altLang="en-US" dirty="0" err="1"/>
              <a:t>클렌져로</a:t>
            </a:r>
            <a:endParaRPr lang="en-US" altLang="ko-KR" dirty="0"/>
          </a:p>
          <a:p>
            <a:r>
              <a:rPr lang="ko-KR" altLang="en-US" dirty="0"/>
              <a:t>진한 화장도 잘 지워지는</a:t>
            </a:r>
            <a:r>
              <a:rPr lang="en-US" altLang="ko-KR" dirty="0"/>
              <a:t>,</a:t>
            </a:r>
            <a:r>
              <a:rPr lang="ko-KR" altLang="en-US" dirty="0"/>
              <a:t> 이중세안이 </a:t>
            </a:r>
            <a:r>
              <a:rPr lang="ko-KR" altLang="en-US" dirty="0" err="1"/>
              <a:t>필요없는</a:t>
            </a:r>
            <a:r>
              <a:rPr lang="ko-KR" altLang="en-US" dirty="0"/>
              <a:t> 저자극성 제품입니다</a:t>
            </a:r>
            <a:r>
              <a:rPr lang="en-US" altLang="ko-KR" dirty="0"/>
              <a:t>.</a:t>
            </a:r>
          </a:p>
          <a:p>
            <a:r>
              <a:rPr lang="ko-KR" altLang="en-US" dirty="0"/>
              <a:t>활성화되는 거품을 피부 표면에</a:t>
            </a:r>
            <a:r>
              <a:rPr lang="en-US" altLang="ko-KR" dirty="0"/>
              <a:t>,</a:t>
            </a:r>
            <a:r>
              <a:rPr lang="ko-KR" altLang="en-US" dirty="0"/>
              <a:t> 약 </a:t>
            </a:r>
            <a:r>
              <a:rPr lang="en-US" altLang="ko-KR" dirty="0"/>
              <a:t>3</a:t>
            </a:r>
            <a:r>
              <a:rPr lang="ko-KR" altLang="en-US" dirty="0" err="1"/>
              <a:t>분정도</a:t>
            </a:r>
            <a:r>
              <a:rPr lang="ko-KR" altLang="en-US" dirty="0"/>
              <a:t> 배치하면</a:t>
            </a:r>
            <a:r>
              <a:rPr lang="en-US" altLang="ko-KR" dirty="0"/>
              <a:t>, </a:t>
            </a:r>
            <a:r>
              <a:rPr lang="ko-KR" altLang="en-US" dirty="0"/>
              <a:t>홍반이나 진정</a:t>
            </a:r>
            <a:r>
              <a:rPr lang="en-US" altLang="ko-KR" dirty="0"/>
              <a:t>, </a:t>
            </a:r>
            <a:r>
              <a:rPr lang="ko-KR" altLang="en-US" dirty="0"/>
              <a:t>수분작용이 뛰어납니다</a:t>
            </a:r>
            <a:r>
              <a:rPr lang="en-US" altLang="ko-KR" dirty="0"/>
              <a:t>.</a:t>
            </a:r>
          </a:p>
          <a:p>
            <a:endParaRPr lang="en-US" altLang="ko-KR" dirty="0"/>
          </a:p>
          <a:p>
            <a:r>
              <a:rPr lang="ko-KR" altLang="en-US" dirty="0"/>
              <a:t>국내는 아토피 피부의 바디에도 사용을 권장하고</a:t>
            </a:r>
            <a:r>
              <a:rPr lang="en-US" altLang="ko-KR" dirty="0"/>
              <a:t>, </a:t>
            </a:r>
          </a:p>
          <a:p>
            <a:r>
              <a:rPr lang="ko-KR" altLang="en-US" dirty="0" err="1"/>
              <a:t>홍반</a:t>
            </a:r>
            <a:r>
              <a:rPr lang="en-US" altLang="ko-KR" dirty="0"/>
              <a:t>, </a:t>
            </a:r>
            <a:r>
              <a:rPr lang="ko-KR" altLang="en-US" dirty="0"/>
              <a:t>예민</a:t>
            </a:r>
            <a:r>
              <a:rPr lang="en-US" altLang="ko-KR" dirty="0"/>
              <a:t>, </a:t>
            </a:r>
            <a:r>
              <a:rPr lang="ko-KR" altLang="en-US" dirty="0"/>
              <a:t>아토피피부의 </a:t>
            </a:r>
            <a:r>
              <a:rPr lang="ko-KR" altLang="en-US" dirty="0" err="1"/>
              <a:t>홈케어</a:t>
            </a:r>
            <a:r>
              <a:rPr lang="ko-KR" altLang="en-US" dirty="0"/>
              <a:t> 필수 제품으로 소비자 재구매율이 높습니다</a:t>
            </a:r>
            <a:r>
              <a:rPr lang="en-US" altLang="ko-KR" dirty="0"/>
              <a:t>.</a:t>
            </a:r>
          </a:p>
          <a:p>
            <a:endParaRPr lang="en-US" altLang="ko-KR" dirty="0"/>
          </a:p>
          <a:p>
            <a:r>
              <a:rPr lang="en-US" altLang="ko-KR" dirty="0"/>
              <a:t>[EZCO2</a:t>
            </a:r>
            <a:r>
              <a:rPr lang="ko-KR" altLang="en-US" dirty="0"/>
              <a:t>마스크</a:t>
            </a:r>
            <a:r>
              <a:rPr lang="en-US" altLang="ko-KR" dirty="0"/>
              <a:t>]</a:t>
            </a:r>
            <a:r>
              <a:rPr lang="ko-KR" altLang="en-US" dirty="0"/>
              <a:t>는 </a:t>
            </a:r>
            <a:r>
              <a:rPr lang="ko-KR" altLang="en-US" dirty="0" err="1"/>
              <a:t>하이푸나</a:t>
            </a:r>
            <a:r>
              <a:rPr lang="ko-KR" altLang="en-US" dirty="0"/>
              <a:t> </a:t>
            </a:r>
            <a:r>
              <a:rPr lang="ko-KR" altLang="en-US" dirty="0" err="1"/>
              <a:t>레이져장비</a:t>
            </a:r>
            <a:r>
              <a:rPr lang="ko-KR" altLang="en-US" dirty="0"/>
              <a:t> </a:t>
            </a:r>
            <a:r>
              <a:rPr lang="ko-KR" altLang="en-US" dirty="0" err="1"/>
              <a:t>관리후</a:t>
            </a:r>
            <a:r>
              <a:rPr lang="en-US" altLang="ko-KR" dirty="0"/>
              <a:t>/</a:t>
            </a:r>
            <a:r>
              <a:rPr lang="ko-KR" altLang="en-US" dirty="0"/>
              <a:t> 재생관리로 한국에서 잘 활용하고 있습니다</a:t>
            </a:r>
            <a:r>
              <a:rPr lang="en-US" altLang="ko-KR" dirty="0"/>
              <a:t>. </a:t>
            </a:r>
            <a:r>
              <a:rPr lang="ko-KR" altLang="en-US" dirty="0" err="1"/>
              <a:t>사용후</a:t>
            </a:r>
            <a:r>
              <a:rPr lang="ko-KR" altLang="en-US" dirty="0"/>
              <a:t> 제거가 용이하도록</a:t>
            </a:r>
            <a:r>
              <a:rPr lang="en-US" altLang="ko-KR" dirty="0"/>
              <a:t>, </a:t>
            </a:r>
            <a:r>
              <a:rPr lang="ko-KR" altLang="en-US" dirty="0"/>
              <a:t>내일 임상을 보여 드릴 때</a:t>
            </a:r>
            <a:r>
              <a:rPr lang="en-US" altLang="ko-KR" dirty="0"/>
              <a:t>, </a:t>
            </a:r>
            <a:r>
              <a:rPr lang="ko-KR" altLang="en-US" dirty="0"/>
              <a:t>물을 이용한 효율적인 제거 방법을 안내해 드리겠습니다</a:t>
            </a:r>
            <a:r>
              <a:rPr lang="en-US" altLang="ko-KR" dirty="0"/>
              <a:t>.</a:t>
            </a:r>
          </a:p>
          <a:p>
            <a:endParaRPr lang="en-US" altLang="ko-KR" dirty="0"/>
          </a:p>
          <a:p>
            <a:r>
              <a:rPr lang="ko-KR" altLang="en-US" dirty="0"/>
              <a:t>이렇게 탄산마스크까지 </a:t>
            </a:r>
            <a:r>
              <a:rPr lang="ko-KR" altLang="en-US" dirty="0" err="1"/>
              <a:t>처리후</a:t>
            </a:r>
            <a:r>
              <a:rPr lang="en-US" altLang="ko-KR" dirty="0"/>
              <a:t>/ </a:t>
            </a:r>
            <a:r>
              <a:rPr lang="ko-KR" altLang="en-US" dirty="0" err="1">
                <a:latin typeface="맑은 고딕" panose="020B0503020000020004" pitchFamily="50" charset="-127"/>
                <a:ea typeface="맑은 고딕" panose="020B0503020000020004" pitchFamily="50" charset="-127"/>
              </a:rPr>
              <a:t>바이오메조ＰＤＲＮ앰플</a:t>
            </a:r>
            <a:r>
              <a:rPr lang="ko-KR" altLang="en-US" dirty="0" err="1"/>
              <a:t>을</a:t>
            </a:r>
            <a:r>
              <a:rPr lang="ko-KR" altLang="en-US" dirty="0"/>
              <a:t> 도포해 흡수시키고</a:t>
            </a:r>
            <a:r>
              <a:rPr lang="en-US" altLang="ko-KR" dirty="0"/>
              <a:t>, </a:t>
            </a:r>
          </a:p>
          <a:p>
            <a:r>
              <a:rPr lang="en-US" altLang="ko-KR" dirty="0"/>
              <a:t>HSC</a:t>
            </a:r>
            <a:r>
              <a:rPr lang="ko-KR" altLang="en-US" dirty="0"/>
              <a:t>를</a:t>
            </a:r>
            <a:r>
              <a:rPr lang="en-US" altLang="ko-KR" dirty="0"/>
              <a:t> </a:t>
            </a:r>
            <a:r>
              <a:rPr lang="ko-KR" altLang="en-US" dirty="0"/>
              <a:t>이용해 피부에 활성화를 시킵니다</a:t>
            </a:r>
            <a:r>
              <a:rPr lang="en-US" altLang="ko-KR" dirty="0"/>
              <a:t>.</a:t>
            </a:r>
          </a:p>
          <a:p>
            <a:endParaRPr lang="en-US" altLang="ko-KR" dirty="0"/>
          </a:p>
          <a:p>
            <a:r>
              <a:rPr lang="en-US" altLang="ko-KR" dirty="0"/>
              <a:t>HSC</a:t>
            </a:r>
            <a:r>
              <a:rPr lang="ko-KR" altLang="en-US" dirty="0"/>
              <a:t>는 초음파</a:t>
            </a:r>
            <a:r>
              <a:rPr lang="en-US" altLang="ko-KR" dirty="0"/>
              <a:t>, </a:t>
            </a:r>
            <a:r>
              <a:rPr lang="ko-KR" altLang="en-US" dirty="0" err="1"/>
              <a:t>클라이온과</a:t>
            </a:r>
            <a:r>
              <a:rPr lang="ko-KR" altLang="en-US" dirty="0"/>
              <a:t> 결합하여 사용시 즉각적인 보습</a:t>
            </a:r>
            <a:r>
              <a:rPr lang="en-US" altLang="ko-KR" dirty="0"/>
              <a:t>, </a:t>
            </a:r>
            <a:r>
              <a:rPr lang="ko-KR" altLang="en-US" dirty="0"/>
              <a:t>진정 효과를 가져옵니다</a:t>
            </a:r>
            <a:r>
              <a:rPr lang="en-US" altLang="ko-KR" dirty="0"/>
              <a:t>.</a:t>
            </a:r>
          </a:p>
          <a:p>
            <a:r>
              <a:rPr lang="en-US" altLang="ko-KR" dirty="0"/>
              <a:t>/</a:t>
            </a:r>
            <a:r>
              <a:rPr lang="ko-KR" altLang="en-US" dirty="0"/>
              <a:t>특히</a:t>
            </a:r>
            <a:r>
              <a:rPr lang="en-US" altLang="ko-KR" dirty="0"/>
              <a:t>, </a:t>
            </a:r>
            <a:r>
              <a:rPr lang="ko-KR" altLang="en-US" dirty="0"/>
              <a:t>부종</a:t>
            </a:r>
            <a:r>
              <a:rPr lang="en-US" altLang="ko-KR" dirty="0"/>
              <a:t>,</a:t>
            </a:r>
            <a:r>
              <a:rPr lang="ko-KR" altLang="en-US" dirty="0"/>
              <a:t> </a:t>
            </a:r>
            <a:r>
              <a:rPr lang="ko-KR" altLang="en-US" dirty="0" err="1"/>
              <a:t>홍반</a:t>
            </a:r>
            <a:r>
              <a:rPr lang="en-US" altLang="ko-KR" dirty="0"/>
              <a:t>,</a:t>
            </a:r>
            <a:r>
              <a:rPr lang="ko-KR" altLang="en-US" dirty="0"/>
              <a:t> 진정과</a:t>
            </a:r>
            <a:r>
              <a:rPr lang="en-US" altLang="ko-KR" dirty="0"/>
              <a:t> </a:t>
            </a:r>
            <a:r>
              <a:rPr lang="ko-KR" altLang="en-US" dirty="0"/>
              <a:t>노화피부에 효과적입니다</a:t>
            </a:r>
            <a:r>
              <a:rPr lang="en-US" altLang="ko-KR" dirty="0"/>
              <a:t>.</a:t>
            </a:r>
          </a:p>
          <a:p>
            <a:endParaRPr lang="en-US" altLang="ko-KR" dirty="0"/>
          </a:p>
          <a:p>
            <a:r>
              <a:rPr lang="en-US" altLang="ko-KR" dirty="0"/>
              <a:t>[</a:t>
            </a:r>
            <a:r>
              <a:rPr lang="ko-KR" altLang="en-US" dirty="0"/>
              <a:t>다음</a:t>
            </a:r>
            <a:r>
              <a:rPr lang="en-US" altLang="ko-KR" dirty="0"/>
              <a:t>] </a:t>
            </a:r>
            <a:r>
              <a:rPr lang="ko-KR" altLang="en-US" dirty="0"/>
              <a:t>피부유형에 따라 하나의 </a:t>
            </a:r>
            <a:r>
              <a:rPr lang="ko-KR" altLang="en-US" dirty="0" err="1"/>
              <a:t>마스크팩을</a:t>
            </a:r>
            <a:r>
              <a:rPr lang="ko-KR" altLang="en-US" dirty="0"/>
              <a:t> 적용합니다</a:t>
            </a:r>
            <a:r>
              <a:rPr lang="en-US" altLang="ko-KR" dirty="0"/>
              <a:t>.</a:t>
            </a:r>
          </a:p>
          <a:p>
            <a:r>
              <a:rPr lang="en-US" altLang="ko-KR" dirty="0"/>
              <a:t>[</a:t>
            </a:r>
            <a:r>
              <a:rPr lang="ko-KR" altLang="en-US" dirty="0"/>
              <a:t>약</a:t>
            </a:r>
            <a:r>
              <a:rPr lang="en-US" altLang="ko-KR" dirty="0"/>
              <a:t>10~15</a:t>
            </a:r>
            <a:r>
              <a:rPr lang="ko-KR" altLang="en-US" dirty="0"/>
              <a:t>분 마스크적용후</a:t>
            </a:r>
            <a:r>
              <a:rPr lang="en-US" altLang="ko-KR" dirty="0"/>
              <a:t>] </a:t>
            </a:r>
            <a:r>
              <a:rPr lang="ko-KR" altLang="en-US" dirty="0" err="1"/>
              <a:t>남아있는잔여물</a:t>
            </a:r>
            <a:r>
              <a:rPr lang="ko-KR" altLang="en-US" dirty="0"/>
              <a:t> 흡수시킵니다</a:t>
            </a:r>
            <a:r>
              <a:rPr lang="en-US" altLang="ko-KR" dirty="0"/>
              <a:t>. </a:t>
            </a:r>
            <a:r>
              <a:rPr lang="ko-KR" altLang="en-US" dirty="0"/>
              <a:t>그리고 포스트크림을 </a:t>
            </a:r>
            <a:r>
              <a:rPr lang="en-US" altLang="ko-KR" dirty="0"/>
              <a:t>1</a:t>
            </a:r>
            <a:r>
              <a:rPr lang="ko-KR" altLang="en-US" dirty="0"/>
              <a:t>차적으로 적용합니다</a:t>
            </a:r>
            <a:r>
              <a:rPr lang="en-US" altLang="ko-KR" dirty="0"/>
              <a:t>.</a:t>
            </a:r>
          </a:p>
          <a:p>
            <a:endParaRPr lang="en-US" altLang="ko-KR" dirty="0"/>
          </a:p>
          <a:p>
            <a:r>
              <a:rPr lang="ko-KR" altLang="en-US" dirty="0"/>
              <a:t>한국에서는 </a:t>
            </a:r>
            <a:r>
              <a:rPr lang="en-US" altLang="ko-KR" dirty="0"/>
              <a:t>MTS </a:t>
            </a:r>
            <a:r>
              <a:rPr lang="ko-KR" altLang="en-US" dirty="0" err="1"/>
              <a:t>시술후</a:t>
            </a:r>
            <a:r>
              <a:rPr lang="en-US" altLang="ko-KR" dirty="0"/>
              <a:t>, </a:t>
            </a:r>
            <a:r>
              <a:rPr lang="ko-KR" altLang="en-US" dirty="0" err="1"/>
              <a:t>레이져</a:t>
            </a:r>
            <a:r>
              <a:rPr lang="ko-KR" altLang="en-US" dirty="0"/>
              <a:t> 및  피부과</a:t>
            </a:r>
            <a:r>
              <a:rPr lang="en-US" altLang="ko-KR" dirty="0"/>
              <a:t>, </a:t>
            </a:r>
            <a:r>
              <a:rPr lang="ko-KR" altLang="en-US" dirty="0"/>
              <a:t>성형외과 </a:t>
            </a:r>
            <a:r>
              <a:rPr lang="ko-KR" altLang="en-US" dirty="0" err="1"/>
              <a:t>시술후</a:t>
            </a:r>
            <a:r>
              <a:rPr lang="en-US" altLang="ko-KR" dirty="0"/>
              <a:t>/</a:t>
            </a:r>
            <a:r>
              <a:rPr lang="ko-KR" altLang="en-US" dirty="0"/>
              <a:t> 피부재생 전용크림으로 포스트크림을 많이 활용하고 있습니다</a:t>
            </a:r>
            <a:r>
              <a:rPr lang="en-US" altLang="ko-KR" dirty="0"/>
              <a:t>. </a:t>
            </a:r>
            <a:r>
              <a:rPr lang="ko-KR" altLang="en-US" dirty="0"/>
              <a:t>재구매율이 폭발적입니다</a:t>
            </a:r>
            <a:r>
              <a:rPr lang="en-US" altLang="ko-KR" dirty="0"/>
              <a:t>.</a:t>
            </a:r>
          </a:p>
          <a:p>
            <a:endParaRPr lang="en-US" altLang="ko-KR" dirty="0"/>
          </a:p>
          <a:p>
            <a:r>
              <a:rPr lang="en-US" altLang="ko-KR" dirty="0"/>
              <a:t>[</a:t>
            </a:r>
            <a:r>
              <a:rPr lang="ko-KR" altLang="en-US" dirty="0"/>
              <a:t>마지막</a:t>
            </a:r>
            <a:r>
              <a:rPr lang="en-US" altLang="ko-KR" dirty="0"/>
              <a:t>] </a:t>
            </a:r>
            <a:r>
              <a:rPr lang="ko-KR" altLang="en-US" dirty="0" err="1"/>
              <a:t>레스큐오버나이트크림</a:t>
            </a:r>
            <a:r>
              <a:rPr lang="ko-KR" altLang="en-US" dirty="0"/>
              <a:t> 마스크는 산소 캡슐로 특화된 제품입니다</a:t>
            </a:r>
            <a:r>
              <a:rPr lang="en-US" altLang="ko-KR" dirty="0"/>
              <a:t>.</a:t>
            </a:r>
          </a:p>
          <a:p>
            <a:endParaRPr lang="en-US" altLang="ko-KR" dirty="0"/>
          </a:p>
          <a:p>
            <a:r>
              <a:rPr lang="ko-KR" altLang="en-US" dirty="0"/>
              <a:t>아침 메이크업전 화장을 잘 받기위해 사용하거나</a:t>
            </a:r>
            <a:r>
              <a:rPr lang="en-US" altLang="ko-KR" dirty="0"/>
              <a:t>,</a:t>
            </a:r>
            <a:r>
              <a:rPr lang="ko-KR" altLang="en-US" dirty="0"/>
              <a:t> </a:t>
            </a:r>
            <a:r>
              <a:rPr lang="ko-KR" altLang="en-US" dirty="0" err="1"/>
              <a:t>샵에서는</a:t>
            </a:r>
            <a:r>
              <a:rPr lang="ko-KR" altLang="en-US" dirty="0"/>
              <a:t> 아토피 피부 </a:t>
            </a:r>
            <a:r>
              <a:rPr lang="en-US" altLang="ko-KR" dirty="0"/>
              <a:t>1</a:t>
            </a:r>
            <a:r>
              <a:rPr lang="ko-KR" altLang="en-US" dirty="0"/>
              <a:t>차 팩 또는 </a:t>
            </a:r>
            <a:r>
              <a:rPr lang="ko-KR" altLang="en-US" dirty="0" err="1"/>
              <a:t>썬번</a:t>
            </a:r>
            <a:r>
              <a:rPr lang="ko-KR" altLang="en-US" dirty="0"/>
              <a:t> </a:t>
            </a:r>
            <a:r>
              <a:rPr lang="ko-KR" altLang="en-US" dirty="0" err="1"/>
              <a:t>진정팩으로</a:t>
            </a:r>
            <a:r>
              <a:rPr lang="ko-KR" altLang="en-US" dirty="0"/>
              <a:t> 많이 활용하고 있습니다</a:t>
            </a:r>
            <a:r>
              <a:rPr lang="en-US" altLang="ko-KR" dirty="0"/>
              <a:t>.(</a:t>
            </a:r>
            <a:r>
              <a:rPr lang="ko-KR" altLang="en-US" dirty="0"/>
              <a:t>포스트크림과 같이 사용시 효과가 큽니다</a:t>
            </a:r>
            <a:r>
              <a:rPr lang="en-US" altLang="ko-KR" dirty="0"/>
              <a:t>)</a:t>
            </a:r>
          </a:p>
          <a:p>
            <a:endParaRPr lang="en-US" altLang="ko-KR" dirty="0"/>
          </a:p>
          <a:p>
            <a:endParaRPr lang="ko-KR" altLang="en-US" dirty="0"/>
          </a:p>
        </p:txBody>
      </p:sp>
      <p:sp>
        <p:nvSpPr>
          <p:cNvPr id="4" name="슬라이드 번호 개체 틀 3">
            <a:extLst>
              <a:ext uri="{FF2B5EF4-FFF2-40B4-BE49-F238E27FC236}">
                <a16:creationId xmlns:a16="http://schemas.microsoft.com/office/drawing/2014/main" id="{CA87764C-38D6-D4F3-DC39-DA6B190DDAD7}"/>
              </a:ext>
            </a:extLst>
          </p:cNvPr>
          <p:cNvSpPr>
            <a:spLocks noGrp="1"/>
          </p:cNvSpPr>
          <p:nvPr>
            <p:ph type="sldNum" sz="quarter" idx="10"/>
          </p:nvPr>
        </p:nvSpPr>
        <p:spPr/>
        <p:txBody>
          <a:bodyPr/>
          <a:lstStyle/>
          <a:p>
            <a:pPr>
              <a:defRPr/>
            </a:pPr>
            <a:fld id="{F6BC47E6-242D-4B6A-841C-C2E07495E551}" type="slidenum">
              <a:rPr lang="ko-KR" altLang="en-US" smtClean="0"/>
              <a:pPr>
                <a:defRPr/>
              </a:pPr>
              <a:t>13</a:t>
            </a:fld>
            <a:endParaRPr lang="ko-KR" altLang="en-US"/>
          </a:p>
        </p:txBody>
      </p:sp>
    </p:spTree>
    <p:extLst>
      <p:ext uri="{BB962C8B-B14F-4D97-AF65-F5344CB8AC3E}">
        <p14:creationId xmlns:p14="http://schemas.microsoft.com/office/powerpoint/2010/main" val="366019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291C9-9913-AB0D-4C87-F23D102EA79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F39E297-ABE4-B33E-FE1E-CA666CFD662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661EF90-6C09-5EFC-5D49-3C8F0C359029}"/>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D313D9F8-153E-CB2F-5895-07F794C6B214}"/>
              </a:ext>
            </a:extLst>
          </p:cNvPr>
          <p:cNvSpPr>
            <a:spLocks noGrp="1"/>
          </p:cNvSpPr>
          <p:nvPr>
            <p:ph type="sldNum" sz="quarter" idx="10"/>
          </p:nvPr>
        </p:nvSpPr>
        <p:spPr/>
        <p:txBody>
          <a:bodyPr/>
          <a:lstStyle/>
          <a:p>
            <a:pPr>
              <a:defRPr/>
            </a:pPr>
            <a:fld id="{F6BC47E6-242D-4B6A-841C-C2E07495E551}" type="slidenum">
              <a:rPr lang="ko-KR" altLang="en-US" smtClean="0"/>
              <a:pPr>
                <a:defRPr/>
              </a:pPr>
              <a:t>14</a:t>
            </a:fld>
            <a:endParaRPr lang="ko-KR" altLang="en-US"/>
          </a:p>
        </p:txBody>
      </p:sp>
    </p:spTree>
    <p:extLst>
      <p:ext uri="{BB962C8B-B14F-4D97-AF65-F5344CB8AC3E}">
        <p14:creationId xmlns:p14="http://schemas.microsoft.com/office/powerpoint/2010/main" val="45062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44485-95A9-C3A3-8C9F-FFE2798D171F}"/>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D6FACD3F-6DD1-990D-D07B-C8079E1F4261}"/>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3F354925-47D3-FEDA-BA70-3472A1CEEF29}"/>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378230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EAF61-A8E4-1C1A-5D86-201639BBD181}"/>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61DB2898-9DA2-94F3-35F3-5102585305F9}"/>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04F9F3BD-8798-F263-1404-B7F7DC5A80BC}"/>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39952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B63D-3CE3-68AE-64C6-B40A16C5A9FA}"/>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B975C48B-3262-3592-AFB2-D4C3098CBB37}"/>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38C806F2-6D76-D476-8896-E5ECB1B275F0}"/>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3217419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969C6-1EF9-60C9-1F32-CE5D937EEC9D}"/>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EE86902A-0E76-4FC8-1271-3B9DC925CA8E}"/>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402FE2D8-66F2-3584-2467-7D68316A86C8}"/>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363513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07149-546E-B471-25AE-1E804B18F4D0}"/>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BFBF2F9B-34E8-40DD-1E47-8BD204E0B645}"/>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E429E2D6-FCD5-A345-F4D7-401342819DA4}"/>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17260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95325" y="739775"/>
            <a:ext cx="5345113" cy="3700463"/>
          </a:xfrm>
        </p:spPr>
      </p:sp>
      <p:sp>
        <p:nvSpPr>
          <p:cNvPr id="3" name="슬라이드 노트 개체 틀 2"/>
          <p:cNvSpPr>
            <a:spLocks noGrp="1"/>
          </p:cNvSpPr>
          <p:nvPr>
            <p:ph type="body" idx="1"/>
          </p:nvPr>
        </p:nvSpPr>
        <p:spPr>
          <a:xfrm>
            <a:off x="673043" y="4686844"/>
            <a:ext cx="5377066" cy="4079323"/>
          </a:xfrm>
        </p:spPr>
        <p:txBody>
          <a:bodyPr>
            <a:normAutofit/>
          </a:bodyPr>
          <a:lstStyle/>
          <a:p>
            <a:r>
              <a:rPr lang="ko-KR" altLang="en-US" sz="1000" dirty="0">
                <a:latin typeface="맑은 고딕" panose="020B0503020000020004" pitchFamily="50" charset="-127"/>
                <a:ea typeface="맑은 고딕" panose="020B0503020000020004" pitchFamily="50" charset="-127"/>
              </a:rPr>
              <a:t>첫번째，　신제품 </a:t>
            </a:r>
            <a:r>
              <a:rPr lang="ko-KR" altLang="en-US" sz="1000" dirty="0" err="1">
                <a:latin typeface="맑은 고딕" panose="020B0503020000020004" pitchFamily="50" charset="-127"/>
                <a:ea typeface="맑은 고딕" panose="020B0503020000020004" pitchFamily="50" charset="-127"/>
              </a:rPr>
              <a:t>제노시스</a:t>
            </a:r>
            <a:r>
              <a:rPr lang="ko-KR" altLang="en-US" sz="1000" dirty="0">
                <a:latin typeface="맑은 고딕" panose="020B0503020000020004" pitchFamily="50" charset="-127"/>
                <a:ea typeface="맑은 고딕" panose="020B0503020000020004" pitchFamily="50" charset="-127"/>
              </a:rPr>
              <a:t>　바이오　메조　ＰＤＲＮ　앰플입니다．</a:t>
            </a:r>
            <a:endParaRPr lang="en-US" altLang="ko-KR" sz="1000" dirty="0">
              <a:latin typeface="맑은 고딕" panose="020B0503020000020004" pitchFamily="50" charset="-127"/>
              <a:ea typeface="맑은 고딕" panose="020B0503020000020004" pitchFamily="50" charset="-127"/>
            </a:endParaRPr>
          </a:p>
        </p:txBody>
      </p:sp>
      <p:sp>
        <p:nvSpPr>
          <p:cNvPr id="4" name="슬라이드 번호 개체 틀 3"/>
          <p:cNvSpPr>
            <a:spLocks noGrp="1"/>
          </p:cNvSpPr>
          <p:nvPr>
            <p:ph type="sldNum" sz="quarter" idx="10"/>
          </p:nvPr>
        </p:nvSpPr>
        <p:spPr/>
        <p:txBody>
          <a:bodyPr/>
          <a:lstStyle/>
          <a:p>
            <a:pPr>
              <a:defRPr/>
            </a:pPr>
            <a:fld id="{F6BC47E6-242D-4B6A-841C-C2E07495E551}" type="slidenum">
              <a:rPr lang="ko-KR" altLang="en-US" smtClean="0"/>
              <a:pPr>
                <a:defRPr/>
              </a:pPr>
              <a:t>2</a:t>
            </a:fld>
            <a:endParaRPr lang="ko-K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8F2A-E412-D915-54F2-7317AFB6068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9DD1867-F406-91D2-C2C2-3090AED3A9BA}"/>
              </a:ext>
            </a:extLst>
          </p:cNvPr>
          <p:cNvSpPr>
            <a:spLocks noGrp="1" noRot="1" noChangeAspect="1"/>
          </p:cNvSpPr>
          <p:nvPr>
            <p:ph type="sldImg"/>
          </p:nvPr>
        </p:nvSpPr>
        <p:spPr>
          <a:xfrm>
            <a:off x="735013" y="746125"/>
            <a:ext cx="5387975" cy="3730625"/>
          </a:xfrm>
        </p:spPr>
      </p:sp>
      <p:sp>
        <p:nvSpPr>
          <p:cNvPr id="3" name="슬라이드 노트 개체 틀 2">
            <a:extLst>
              <a:ext uri="{FF2B5EF4-FFF2-40B4-BE49-F238E27FC236}">
                <a16:creationId xmlns:a16="http://schemas.microsoft.com/office/drawing/2014/main" id="{F3F74039-3A1F-ADEE-FBA0-5399EBDBBC18}"/>
              </a:ext>
            </a:extLst>
          </p:cNvPr>
          <p:cNvSpPr>
            <a:spLocks noGrp="1"/>
          </p:cNvSpPr>
          <p:nvPr>
            <p:ph type="body" idx="1"/>
          </p:nvPr>
        </p:nvSpPr>
        <p:spPr/>
        <p:txBody>
          <a:bodyPr/>
          <a:lstStyle/>
          <a:p>
            <a:endParaRPr lang="ko-KR" altLang="en-US" sz="1100" dirty="0"/>
          </a:p>
        </p:txBody>
      </p:sp>
      <p:sp>
        <p:nvSpPr>
          <p:cNvPr id="4" name="슬라이드 번호 개체 틀 3">
            <a:extLst>
              <a:ext uri="{FF2B5EF4-FFF2-40B4-BE49-F238E27FC236}">
                <a16:creationId xmlns:a16="http://schemas.microsoft.com/office/drawing/2014/main" id="{FBDB1FAC-E7D4-8C94-DA78-3613F2FC04A8}"/>
              </a:ext>
            </a:extLst>
          </p:cNvPr>
          <p:cNvSpPr>
            <a:spLocks noGrp="1"/>
          </p:cNvSpPr>
          <p:nvPr>
            <p:ph type="sldNum" sz="quarter" idx="10"/>
          </p:nvPr>
        </p:nvSpPr>
        <p:spPr/>
        <p:txBody>
          <a:bodyPr/>
          <a:lstStyle/>
          <a:p>
            <a:pPr>
              <a:defRPr/>
            </a:pPr>
            <a:fld id="{F6BC47E6-242D-4B6A-841C-C2E07495E551}" type="slidenum">
              <a:rPr lang="ko-KR" altLang="en-US" smtClean="0"/>
              <a:pPr>
                <a:defRPr/>
              </a:pPr>
              <a:t>20</a:t>
            </a:fld>
            <a:endParaRPr lang="ko-KR" altLang="en-US"/>
          </a:p>
        </p:txBody>
      </p:sp>
    </p:spTree>
    <p:extLst>
      <p:ext uri="{BB962C8B-B14F-4D97-AF65-F5344CB8AC3E}">
        <p14:creationId xmlns:p14="http://schemas.microsoft.com/office/powerpoint/2010/main" val="17217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68C7A-47D9-DB8C-6C33-27F9203C30E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DD9F6B5-0531-6A66-9595-61524290B14C}"/>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DB40069E-3DF8-1FF5-C630-10144AD28CB6}"/>
              </a:ext>
            </a:extLst>
          </p:cNvPr>
          <p:cNvSpPr>
            <a:spLocks noGrp="1"/>
          </p:cNvSpPr>
          <p:nvPr>
            <p:ph type="body" idx="1"/>
          </p:nvPr>
        </p:nvSpPr>
        <p:spPr/>
        <p:txBody>
          <a:bodyPr/>
          <a:lstStyle/>
          <a:p>
            <a:r>
              <a:rPr lang="ko-KR" altLang="en-US" dirty="0"/>
              <a:t>전문가용 </a:t>
            </a:r>
            <a:r>
              <a:rPr lang="ko-KR" altLang="en-US" dirty="0" err="1"/>
              <a:t>프로트콜입니다</a:t>
            </a:r>
            <a:r>
              <a:rPr lang="en-US" altLang="ko-KR" dirty="0"/>
              <a:t>.</a:t>
            </a:r>
            <a:r>
              <a:rPr lang="ko-KR" altLang="en-US" dirty="0"/>
              <a:t>다음과 같은 순서를 권장하고 내일 임상에서 보여드릴 예정입니다</a:t>
            </a:r>
            <a:r>
              <a:rPr lang="en-US" altLang="ko-KR" dirty="0"/>
              <a:t>.</a:t>
            </a:r>
          </a:p>
          <a:p>
            <a:endParaRPr lang="en-US" altLang="ko-KR" dirty="0"/>
          </a:p>
          <a:p>
            <a:pPr marL="225857" indent="-225857">
              <a:buAutoNum type="arabicPeriod"/>
            </a:pPr>
            <a:r>
              <a:rPr lang="ko-KR" altLang="en-US" dirty="0"/>
              <a:t>스킨 </a:t>
            </a:r>
            <a:r>
              <a:rPr lang="ko-KR" altLang="en-US" dirty="0" err="1"/>
              <a:t>디펜더</a:t>
            </a:r>
            <a:r>
              <a:rPr lang="ko-KR" altLang="en-US" dirty="0"/>
              <a:t> 립</a:t>
            </a:r>
            <a:r>
              <a:rPr lang="en-US" altLang="ko-KR" dirty="0"/>
              <a:t>&amp; </a:t>
            </a:r>
            <a:r>
              <a:rPr lang="ko-KR" altLang="en-US" dirty="0" err="1"/>
              <a:t>아이메이크업리무버</a:t>
            </a:r>
            <a:endParaRPr lang="en-US" altLang="ko-KR" dirty="0"/>
          </a:p>
          <a:p>
            <a:pPr marL="169393" indent="-169393">
              <a:buFontTx/>
              <a:buChar char="-"/>
            </a:pPr>
            <a:r>
              <a:rPr lang="ko-KR" altLang="en-US" dirty="0"/>
              <a:t>진한 포인트 </a:t>
            </a:r>
            <a:r>
              <a:rPr lang="ko-KR" altLang="en-US" dirty="0" err="1"/>
              <a:t>메이컵에</a:t>
            </a:r>
            <a:r>
              <a:rPr lang="ko-KR" altLang="en-US" dirty="0"/>
              <a:t> </a:t>
            </a:r>
            <a:r>
              <a:rPr lang="ko-KR" altLang="en-US" dirty="0" err="1"/>
              <a:t>자극없이</a:t>
            </a:r>
            <a:r>
              <a:rPr lang="en-US" altLang="ko-KR" dirty="0"/>
              <a:t>, </a:t>
            </a:r>
            <a:r>
              <a:rPr lang="ko-KR" altLang="en-US" dirty="0" err="1"/>
              <a:t>눈밑</a:t>
            </a:r>
            <a:r>
              <a:rPr lang="ko-KR" altLang="en-US" dirty="0"/>
              <a:t> </a:t>
            </a:r>
            <a:r>
              <a:rPr lang="ko-KR" altLang="en-US" dirty="0" err="1"/>
              <a:t>착색없이</a:t>
            </a:r>
            <a:r>
              <a:rPr lang="ko-KR" altLang="en-US" dirty="0"/>
              <a:t> </a:t>
            </a:r>
            <a:r>
              <a:rPr lang="ko-KR" altLang="en-US" dirty="0" err="1"/>
              <a:t>스무스하게</a:t>
            </a:r>
            <a:r>
              <a:rPr lang="ko-KR" altLang="en-US" dirty="0"/>
              <a:t> 제거 됩니다</a:t>
            </a:r>
            <a:r>
              <a:rPr lang="en-US" altLang="ko-KR" dirty="0"/>
              <a:t>.</a:t>
            </a:r>
          </a:p>
          <a:p>
            <a:pPr marL="169393" indent="-169393">
              <a:buFontTx/>
              <a:buChar char="-"/>
            </a:pPr>
            <a:r>
              <a:rPr lang="ko-KR" altLang="en-US" dirty="0"/>
              <a:t>강력한 </a:t>
            </a:r>
            <a:r>
              <a:rPr lang="ko-KR" altLang="en-US" dirty="0" err="1"/>
              <a:t>클렌징력을</a:t>
            </a:r>
            <a:r>
              <a:rPr lang="ko-KR" altLang="en-US" dirty="0"/>
              <a:t> 자랑하고 </a:t>
            </a:r>
            <a:r>
              <a:rPr lang="ko-KR" altLang="en-US" dirty="0" err="1"/>
              <a:t>저자극성입니다</a:t>
            </a:r>
            <a:r>
              <a:rPr lang="en-US" altLang="ko-KR" dirty="0"/>
              <a:t>.</a:t>
            </a:r>
          </a:p>
          <a:p>
            <a:pPr marL="169393" indent="-169393">
              <a:buFontTx/>
              <a:buChar char="-"/>
            </a:pPr>
            <a:r>
              <a:rPr lang="ko-KR" altLang="en-US" dirty="0"/>
              <a:t>특히 사용감이 편안하고 눈에 </a:t>
            </a:r>
            <a:r>
              <a:rPr lang="ko-KR" altLang="en-US" dirty="0" err="1"/>
              <a:t>들어갔을때</a:t>
            </a:r>
            <a:r>
              <a:rPr lang="ko-KR" altLang="en-US" dirty="0"/>
              <a:t> </a:t>
            </a:r>
            <a:r>
              <a:rPr lang="ko-KR" altLang="en-US" dirty="0" err="1"/>
              <a:t>눈시림</a:t>
            </a:r>
            <a:r>
              <a:rPr lang="en-US" altLang="ko-KR" dirty="0"/>
              <a:t>, </a:t>
            </a:r>
            <a:r>
              <a:rPr lang="ko-KR" altLang="en-US" dirty="0" err="1"/>
              <a:t>눈뿌염이</a:t>
            </a:r>
            <a:r>
              <a:rPr lang="ko-KR" altLang="en-US" dirty="0"/>
              <a:t> 없습니다</a:t>
            </a:r>
            <a:r>
              <a:rPr lang="en-US" altLang="ko-KR" dirty="0"/>
              <a:t>.</a:t>
            </a:r>
          </a:p>
          <a:p>
            <a:pPr marL="169393" indent="-169393">
              <a:buFontTx/>
              <a:buChar char="-"/>
            </a:pPr>
            <a:r>
              <a:rPr lang="ko-KR" altLang="en-US" dirty="0"/>
              <a:t>메이크업을 하지 않더라도</a:t>
            </a:r>
            <a:r>
              <a:rPr lang="en-US" altLang="ko-KR" dirty="0"/>
              <a:t>, </a:t>
            </a:r>
            <a:r>
              <a:rPr lang="ko-KR" altLang="en-US" dirty="0" err="1"/>
              <a:t>마이크로니들</a:t>
            </a:r>
            <a:r>
              <a:rPr lang="en-US" altLang="ko-KR" dirty="0"/>
              <a:t>, MTS</a:t>
            </a:r>
            <a:r>
              <a:rPr lang="ko-KR" altLang="en-US" dirty="0"/>
              <a:t>를 </a:t>
            </a:r>
            <a:r>
              <a:rPr lang="ko-KR" altLang="en-US" dirty="0" err="1"/>
              <a:t>구현할때는</a:t>
            </a:r>
            <a:r>
              <a:rPr lang="ko-KR" altLang="en-US" dirty="0"/>
              <a:t> 눈가 정화를 위해 필수적으로 사용하셔야 합니다</a:t>
            </a:r>
            <a:r>
              <a:rPr lang="en-US" altLang="ko-KR" dirty="0"/>
              <a:t>.</a:t>
            </a:r>
          </a:p>
          <a:p>
            <a:pPr marL="169393" indent="-169393">
              <a:buFontTx/>
              <a:buChar char="-"/>
            </a:pPr>
            <a:endParaRPr lang="en-US" altLang="ko-KR" dirty="0"/>
          </a:p>
          <a:p>
            <a:r>
              <a:rPr lang="en-US" altLang="ko-KR" dirty="0"/>
              <a:t>2. [</a:t>
            </a:r>
            <a:r>
              <a:rPr lang="ko-KR" altLang="en-US" dirty="0"/>
              <a:t>세안단계의</a:t>
            </a:r>
            <a:r>
              <a:rPr lang="en-US" altLang="ko-KR" dirty="0"/>
              <a:t>]</a:t>
            </a:r>
            <a:r>
              <a:rPr lang="ko-KR" altLang="en-US" dirty="0"/>
              <a:t> </a:t>
            </a:r>
            <a:r>
              <a:rPr lang="en-US" altLang="ko-KR" dirty="0"/>
              <a:t>SOC</a:t>
            </a:r>
            <a:r>
              <a:rPr lang="ko-KR" altLang="en-US" dirty="0"/>
              <a:t>는 산소를 공급하는 </a:t>
            </a:r>
            <a:r>
              <a:rPr lang="ko-KR" altLang="en-US" dirty="0" err="1"/>
              <a:t>클렌져로</a:t>
            </a:r>
            <a:endParaRPr lang="en-US" altLang="ko-KR" dirty="0"/>
          </a:p>
          <a:p>
            <a:r>
              <a:rPr lang="ko-KR" altLang="en-US" dirty="0"/>
              <a:t>진한 화장도 잘 지워지는</a:t>
            </a:r>
            <a:r>
              <a:rPr lang="en-US" altLang="ko-KR" dirty="0"/>
              <a:t>,</a:t>
            </a:r>
            <a:r>
              <a:rPr lang="ko-KR" altLang="en-US" dirty="0"/>
              <a:t> 이중세안이 </a:t>
            </a:r>
            <a:r>
              <a:rPr lang="ko-KR" altLang="en-US" dirty="0" err="1"/>
              <a:t>필요없는</a:t>
            </a:r>
            <a:r>
              <a:rPr lang="ko-KR" altLang="en-US" dirty="0"/>
              <a:t> 저자극성 제품입니다</a:t>
            </a:r>
            <a:r>
              <a:rPr lang="en-US" altLang="ko-KR" dirty="0"/>
              <a:t>.</a:t>
            </a:r>
          </a:p>
          <a:p>
            <a:r>
              <a:rPr lang="ko-KR" altLang="en-US" dirty="0"/>
              <a:t>활성화되는 거품을 피부 표면에</a:t>
            </a:r>
            <a:r>
              <a:rPr lang="en-US" altLang="ko-KR" dirty="0"/>
              <a:t>,</a:t>
            </a:r>
            <a:r>
              <a:rPr lang="ko-KR" altLang="en-US" dirty="0"/>
              <a:t> 약 </a:t>
            </a:r>
            <a:r>
              <a:rPr lang="en-US" altLang="ko-KR" dirty="0"/>
              <a:t>3</a:t>
            </a:r>
            <a:r>
              <a:rPr lang="ko-KR" altLang="en-US" dirty="0" err="1"/>
              <a:t>분정도</a:t>
            </a:r>
            <a:r>
              <a:rPr lang="ko-KR" altLang="en-US" dirty="0"/>
              <a:t> 배치하면</a:t>
            </a:r>
            <a:r>
              <a:rPr lang="en-US" altLang="ko-KR" dirty="0"/>
              <a:t>, </a:t>
            </a:r>
            <a:r>
              <a:rPr lang="ko-KR" altLang="en-US" dirty="0"/>
              <a:t>홍반이나 진정</a:t>
            </a:r>
            <a:r>
              <a:rPr lang="en-US" altLang="ko-KR" dirty="0"/>
              <a:t>, </a:t>
            </a:r>
            <a:r>
              <a:rPr lang="ko-KR" altLang="en-US" dirty="0"/>
              <a:t>수분작용이 뛰어납니다</a:t>
            </a:r>
            <a:r>
              <a:rPr lang="en-US" altLang="ko-KR" dirty="0"/>
              <a:t>.</a:t>
            </a:r>
          </a:p>
          <a:p>
            <a:endParaRPr lang="en-US" altLang="ko-KR" dirty="0"/>
          </a:p>
          <a:p>
            <a:r>
              <a:rPr lang="ko-KR" altLang="en-US" dirty="0"/>
              <a:t>국내는 아토피 피부의 바디에도 사용을 권장하고</a:t>
            </a:r>
            <a:r>
              <a:rPr lang="en-US" altLang="ko-KR" dirty="0"/>
              <a:t>, </a:t>
            </a:r>
          </a:p>
          <a:p>
            <a:r>
              <a:rPr lang="ko-KR" altLang="en-US" dirty="0" err="1"/>
              <a:t>홍반</a:t>
            </a:r>
            <a:r>
              <a:rPr lang="en-US" altLang="ko-KR" dirty="0"/>
              <a:t>, </a:t>
            </a:r>
            <a:r>
              <a:rPr lang="ko-KR" altLang="en-US" dirty="0"/>
              <a:t>예민</a:t>
            </a:r>
            <a:r>
              <a:rPr lang="en-US" altLang="ko-KR" dirty="0"/>
              <a:t>, </a:t>
            </a:r>
            <a:r>
              <a:rPr lang="ko-KR" altLang="en-US" dirty="0"/>
              <a:t>아토피피부의 </a:t>
            </a:r>
            <a:r>
              <a:rPr lang="ko-KR" altLang="en-US" dirty="0" err="1"/>
              <a:t>홈케어</a:t>
            </a:r>
            <a:r>
              <a:rPr lang="ko-KR" altLang="en-US" dirty="0"/>
              <a:t> 필수 제품으로 소비자 재구매율이 높습니다</a:t>
            </a:r>
            <a:r>
              <a:rPr lang="en-US" altLang="ko-KR" dirty="0"/>
              <a:t>.</a:t>
            </a:r>
          </a:p>
          <a:p>
            <a:endParaRPr lang="en-US" altLang="ko-KR" dirty="0"/>
          </a:p>
          <a:p>
            <a:r>
              <a:rPr lang="en-US" altLang="ko-KR" dirty="0"/>
              <a:t>[EZCO2</a:t>
            </a:r>
            <a:r>
              <a:rPr lang="ko-KR" altLang="en-US" dirty="0"/>
              <a:t>마스크</a:t>
            </a:r>
            <a:r>
              <a:rPr lang="en-US" altLang="ko-KR" dirty="0"/>
              <a:t>]</a:t>
            </a:r>
            <a:r>
              <a:rPr lang="ko-KR" altLang="en-US" dirty="0"/>
              <a:t>는 </a:t>
            </a:r>
            <a:r>
              <a:rPr lang="ko-KR" altLang="en-US" dirty="0" err="1"/>
              <a:t>하이푸나</a:t>
            </a:r>
            <a:r>
              <a:rPr lang="ko-KR" altLang="en-US" dirty="0"/>
              <a:t> </a:t>
            </a:r>
            <a:r>
              <a:rPr lang="ko-KR" altLang="en-US" dirty="0" err="1"/>
              <a:t>레이져장비</a:t>
            </a:r>
            <a:r>
              <a:rPr lang="ko-KR" altLang="en-US" dirty="0"/>
              <a:t> </a:t>
            </a:r>
            <a:r>
              <a:rPr lang="ko-KR" altLang="en-US" dirty="0" err="1"/>
              <a:t>관리후</a:t>
            </a:r>
            <a:r>
              <a:rPr lang="en-US" altLang="ko-KR" dirty="0"/>
              <a:t>/</a:t>
            </a:r>
            <a:r>
              <a:rPr lang="ko-KR" altLang="en-US" dirty="0"/>
              <a:t> 재생관리로 한국에서 잘 활용하고 있습니다</a:t>
            </a:r>
            <a:r>
              <a:rPr lang="en-US" altLang="ko-KR" dirty="0"/>
              <a:t>. </a:t>
            </a:r>
            <a:r>
              <a:rPr lang="ko-KR" altLang="en-US" dirty="0" err="1"/>
              <a:t>사용후</a:t>
            </a:r>
            <a:r>
              <a:rPr lang="ko-KR" altLang="en-US" dirty="0"/>
              <a:t> 제거가 용이하도록</a:t>
            </a:r>
            <a:r>
              <a:rPr lang="en-US" altLang="ko-KR" dirty="0"/>
              <a:t>, </a:t>
            </a:r>
            <a:r>
              <a:rPr lang="ko-KR" altLang="en-US" dirty="0"/>
              <a:t>내일 임상을 보여 드릴 때</a:t>
            </a:r>
            <a:r>
              <a:rPr lang="en-US" altLang="ko-KR" dirty="0"/>
              <a:t>, </a:t>
            </a:r>
            <a:r>
              <a:rPr lang="ko-KR" altLang="en-US" dirty="0"/>
              <a:t>물을 이용한 효율적인 제거 방법을 안내해 드리겠습니다</a:t>
            </a:r>
            <a:r>
              <a:rPr lang="en-US" altLang="ko-KR" dirty="0"/>
              <a:t>.</a:t>
            </a:r>
          </a:p>
          <a:p>
            <a:endParaRPr lang="en-US" altLang="ko-KR" dirty="0"/>
          </a:p>
          <a:p>
            <a:r>
              <a:rPr lang="ko-KR" altLang="en-US" dirty="0"/>
              <a:t>이렇게 탄산마스크까지 </a:t>
            </a:r>
            <a:r>
              <a:rPr lang="ko-KR" altLang="en-US" dirty="0" err="1"/>
              <a:t>처리후</a:t>
            </a:r>
            <a:r>
              <a:rPr lang="en-US" altLang="ko-KR" dirty="0"/>
              <a:t>/ </a:t>
            </a:r>
            <a:r>
              <a:rPr lang="ko-KR" altLang="en-US" dirty="0" err="1">
                <a:latin typeface="맑은 고딕" panose="020B0503020000020004" pitchFamily="50" charset="-127"/>
                <a:ea typeface="맑은 고딕" panose="020B0503020000020004" pitchFamily="50" charset="-127"/>
              </a:rPr>
              <a:t>바이오메조ＰＤＲＮ앰플</a:t>
            </a:r>
            <a:r>
              <a:rPr lang="ko-KR" altLang="en-US" dirty="0" err="1"/>
              <a:t>을</a:t>
            </a:r>
            <a:r>
              <a:rPr lang="ko-KR" altLang="en-US" dirty="0"/>
              <a:t> 도포해 흡수시키고</a:t>
            </a:r>
            <a:r>
              <a:rPr lang="en-US" altLang="ko-KR" dirty="0"/>
              <a:t>, </a:t>
            </a:r>
          </a:p>
          <a:p>
            <a:r>
              <a:rPr lang="en-US" altLang="ko-KR" dirty="0"/>
              <a:t>HSC</a:t>
            </a:r>
            <a:r>
              <a:rPr lang="ko-KR" altLang="en-US" dirty="0"/>
              <a:t>를</a:t>
            </a:r>
            <a:r>
              <a:rPr lang="en-US" altLang="ko-KR" dirty="0"/>
              <a:t> </a:t>
            </a:r>
            <a:r>
              <a:rPr lang="ko-KR" altLang="en-US" dirty="0"/>
              <a:t>이용해 피부에 활성화를 시킵니다</a:t>
            </a:r>
            <a:r>
              <a:rPr lang="en-US" altLang="ko-KR" dirty="0"/>
              <a:t>.</a:t>
            </a:r>
          </a:p>
          <a:p>
            <a:endParaRPr lang="en-US" altLang="ko-KR" dirty="0"/>
          </a:p>
          <a:p>
            <a:r>
              <a:rPr lang="en-US" altLang="ko-KR" dirty="0"/>
              <a:t>HSC</a:t>
            </a:r>
            <a:r>
              <a:rPr lang="ko-KR" altLang="en-US" dirty="0"/>
              <a:t>는 초음파</a:t>
            </a:r>
            <a:r>
              <a:rPr lang="en-US" altLang="ko-KR" dirty="0"/>
              <a:t>, </a:t>
            </a:r>
            <a:r>
              <a:rPr lang="ko-KR" altLang="en-US" dirty="0" err="1"/>
              <a:t>클라이온과</a:t>
            </a:r>
            <a:r>
              <a:rPr lang="ko-KR" altLang="en-US" dirty="0"/>
              <a:t> 결합하여 사용시 즉각적인 보습</a:t>
            </a:r>
            <a:r>
              <a:rPr lang="en-US" altLang="ko-KR" dirty="0"/>
              <a:t>, </a:t>
            </a:r>
            <a:r>
              <a:rPr lang="ko-KR" altLang="en-US" dirty="0"/>
              <a:t>진정 효과를 가져옵니다</a:t>
            </a:r>
            <a:r>
              <a:rPr lang="en-US" altLang="ko-KR" dirty="0"/>
              <a:t>.</a:t>
            </a:r>
          </a:p>
          <a:p>
            <a:r>
              <a:rPr lang="en-US" altLang="ko-KR" dirty="0"/>
              <a:t>/</a:t>
            </a:r>
            <a:r>
              <a:rPr lang="ko-KR" altLang="en-US" dirty="0"/>
              <a:t>특히</a:t>
            </a:r>
            <a:r>
              <a:rPr lang="en-US" altLang="ko-KR" dirty="0"/>
              <a:t>, </a:t>
            </a:r>
            <a:r>
              <a:rPr lang="ko-KR" altLang="en-US" dirty="0"/>
              <a:t>부종</a:t>
            </a:r>
            <a:r>
              <a:rPr lang="en-US" altLang="ko-KR" dirty="0"/>
              <a:t>,</a:t>
            </a:r>
            <a:r>
              <a:rPr lang="ko-KR" altLang="en-US" dirty="0"/>
              <a:t> </a:t>
            </a:r>
            <a:r>
              <a:rPr lang="ko-KR" altLang="en-US" dirty="0" err="1"/>
              <a:t>홍반</a:t>
            </a:r>
            <a:r>
              <a:rPr lang="en-US" altLang="ko-KR" dirty="0"/>
              <a:t>,</a:t>
            </a:r>
            <a:r>
              <a:rPr lang="ko-KR" altLang="en-US" dirty="0"/>
              <a:t> 진정과</a:t>
            </a:r>
            <a:r>
              <a:rPr lang="en-US" altLang="ko-KR" dirty="0"/>
              <a:t> </a:t>
            </a:r>
            <a:r>
              <a:rPr lang="ko-KR" altLang="en-US" dirty="0"/>
              <a:t>노화피부에 효과적입니다</a:t>
            </a:r>
            <a:r>
              <a:rPr lang="en-US" altLang="ko-KR" dirty="0"/>
              <a:t>.</a:t>
            </a:r>
          </a:p>
          <a:p>
            <a:endParaRPr lang="en-US" altLang="ko-KR" dirty="0"/>
          </a:p>
          <a:p>
            <a:r>
              <a:rPr lang="en-US" altLang="ko-KR" dirty="0"/>
              <a:t>[</a:t>
            </a:r>
            <a:r>
              <a:rPr lang="ko-KR" altLang="en-US" dirty="0"/>
              <a:t>다음</a:t>
            </a:r>
            <a:r>
              <a:rPr lang="en-US" altLang="ko-KR" dirty="0"/>
              <a:t>] </a:t>
            </a:r>
            <a:r>
              <a:rPr lang="ko-KR" altLang="en-US" dirty="0"/>
              <a:t>피부유형에 따라 하나의 </a:t>
            </a:r>
            <a:r>
              <a:rPr lang="ko-KR" altLang="en-US" dirty="0" err="1"/>
              <a:t>마스크팩을</a:t>
            </a:r>
            <a:r>
              <a:rPr lang="ko-KR" altLang="en-US" dirty="0"/>
              <a:t> 적용합니다</a:t>
            </a:r>
            <a:r>
              <a:rPr lang="en-US" altLang="ko-KR" dirty="0"/>
              <a:t>.</a:t>
            </a:r>
          </a:p>
          <a:p>
            <a:r>
              <a:rPr lang="en-US" altLang="ko-KR" dirty="0"/>
              <a:t>[</a:t>
            </a:r>
            <a:r>
              <a:rPr lang="ko-KR" altLang="en-US" dirty="0"/>
              <a:t>약</a:t>
            </a:r>
            <a:r>
              <a:rPr lang="en-US" altLang="ko-KR" dirty="0"/>
              <a:t>10~15</a:t>
            </a:r>
            <a:r>
              <a:rPr lang="ko-KR" altLang="en-US" dirty="0"/>
              <a:t>분 마스크적용후</a:t>
            </a:r>
            <a:r>
              <a:rPr lang="en-US" altLang="ko-KR" dirty="0"/>
              <a:t>] </a:t>
            </a:r>
            <a:r>
              <a:rPr lang="ko-KR" altLang="en-US" dirty="0" err="1"/>
              <a:t>남아있는잔여물</a:t>
            </a:r>
            <a:r>
              <a:rPr lang="ko-KR" altLang="en-US" dirty="0"/>
              <a:t> 흡수시킵니다</a:t>
            </a:r>
            <a:r>
              <a:rPr lang="en-US" altLang="ko-KR" dirty="0"/>
              <a:t>. </a:t>
            </a:r>
            <a:r>
              <a:rPr lang="ko-KR" altLang="en-US" dirty="0"/>
              <a:t>그리고 포스트크림을 </a:t>
            </a:r>
            <a:r>
              <a:rPr lang="en-US" altLang="ko-KR" dirty="0"/>
              <a:t>1</a:t>
            </a:r>
            <a:r>
              <a:rPr lang="ko-KR" altLang="en-US" dirty="0"/>
              <a:t>차적으로 적용합니다</a:t>
            </a:r>
            <a:r>
              <a:rPr lang="en-US" altLang="ko-KR" dirty="0"/>
              <a:t>.</a:t>
            </a:r>
          </a:p>
          <a:p>
            <a:endParaRPr lang="en-US" altLang="ko-KR" dirty="0"/>
          </a:p>
          <a:p>
            <a:r>
              <a:rPr lang="ko-KR" altLang="en-US" dirty="0"/>
              <a:t>한국에서는 </a:t>
            </a:r>
            <a:r>
              <a:rPr lang="en-US" altLang="ko-KR" dirty="0"/>
              <a:t>MTS </a:t>
            </a:r>
            <a:r>
              <a:rPr lang="ko-KR" altLang="en-US" dirty="0" err="1"/>
              <a:t>시술후</a:t>
            </a:r>
            <a:r>
              <a:rPr lang="en-US" altLang="ko-KR" dirty="0"/>
              <a:t>, </a:t>
            </a:r>
            <a:r>
              <a:rPr lang="ko-KR" altLang="en-US" dirty="0" err="1"/>
              <a:t>레이져</a:t>
            </a:r>
            <a:r>
              <a:rPr lang="ko-KR" altLang="en-US" dirty="0"/>
              <a:t> 및  피부과</a:t>
            </a:r>
            <a:r>
              <a:rPr lang="en-US" altLang="ko-KR" dirty="0"/>
              <a:t>, </a:t>
            </a:r>
            <a:r>
              <a:rPr lang="ko-KR" altLang="en-US" dirty="0"/>
              <a:t>성형외과 </a:t>
            </a:r>
            <a:r>
              <a:rPr lang="ko-KR" altLang="en-US" dirty="0" err="1"/>
              <a:t>시술후</a:t>
            </a:r>
            <a:r>
              <a:rPr lang="en-US" altLang="ko-KR" dirty="0"/>
              <a:t>/</a:t>
            </a:r>
            <a:r>
              <a:rPr lang="ko-KR" altLang="en-US" dirty="0"/>
              <a:t> 피부재생 전용크림으로 포스트크림을 많이 활용하고 있습니다</a:t>
            </a:r>
            <a:r>
              <a:rPr lang="en-US" altLang="ko-KR" dirty="0"/>
              <a:t>. </a:t>
            </a:r>
            <a:r>
              <a:rPr lang="ko-KR" altLang="en-US" dirty="0"/>
              <a:t>재구매율이 폭발적입니다</a:t>
            </a:r>
            <a:r>
              <a:rPr lang="en-US" altLang="ko-KR" dirty="0"/>
              <a:t>.</a:t>
            </a:r>
          </a:p>
          <a:p>
            <a:endParaRPr lang="en-US" altLang="ko-KR" dirty="0"/>
          </a:p>
          <a:p>
            <a:r>
              <a:rPr lang="en-US" altLang="ko-KR" dirty="0"/>
              <a:t>[</a:t>
            </a:r>
            <a:r>
              <a:rPr lang="ko-KR" altLang="en-US" dirty="0"/>
              <a:t>마지막</a:t>
            </a:r>
            <a:r>
              <a:rPr lang="en-US" altLang="ko-KR" dirty="0"/>
              <a:t>] </a:t>
            </a:r>
            <a:r>
              <a:rPr lang="ko-KR" altLang="en-US" dirty="0" err="1"/>
              <a:t>레스큐오버나이트크림</a:t>
            </a:r>
            <a:r>
              <a:rPr lang="ko-KR" altLang="en-US" dirty="0"/>
              <a:t> 마스크는 산소 캡슐로 특화된 제품입니다</a:t>
            </a:r>
            <a:r>
              <a:rPr lang="en-US" altLang="ko-KR" dirty="0"/>
              <a:t>.</a:t>
            </a:r>
          </a:p>
          <a:p>
            <a:endParaRPr lang="en-US" altLang="ko-KR" dirty="0"/>
          </a:p>
          <a:p>
            <a:r>
              <a:rPr lang="ko-KR" altLang="en-US" dirty="0"/>
              <a:t>아침 메이크업전 화장을 잘 받기위해 사용하거나</a:t>
            </a:r>
            <a:r>
              <a:rPr lang="en-US" altLang="ko-KR" dirty="0"/>
              <a:t>,</a:t>
            </a:r>
            <a:r>
              <a:rPr lang="ko-KR" altLang="en-US" dirty="0"/>
              <a:t> </a:t>
            </a:r>
            <a:r>
              <a:rPr lang="ko-KR" altLang="en-US" dirty="0" err="1"/>
              <a:t>샵에서는</a:t>
            </a:r>
            <a:r>
              <a:rPr lang="ko-KR" altLang="en-US" dirty="0"/>
              <a:t> 아토피 피부 </a:t>
            </a:r>
            <a:r>
              <a:rPr lang="en-US" altLang="ko-KR" dirty="0"/>
              <a:t>1</a:t>
            </a:r>
            <a:r>
              <a:rPr lang="ko-KR" altLang="en-US" dirty="0"/>
              <a:t>차 팩 또는 </a:t>
            </a:r>
            <a:r>
              <a:rPr lang="ko-KR" altLang="en-US" dirty="0" err="1"/>
              <a:t>썬번</a:t>
            </a:r>
            <a:r>
              <a:rPr lang="ko-KR" altLang="en-US" dirty="0"/>
              <a:t> </a:t>
            </a:r>
            <a:r>
              <a:rPr lang="ko-KR" altLang="en-US" dirty="0" err="1"/>
              <a:t>진정팩으로</a:t>
            </a:r>
            <a:r>
              <a:rPr lang="ko-KR" altLang="en-US" dirty="0"/>
              <a:t> 많이 활용하고 있습니다</a:t>
            </a:r>
            <a:r>
              <a:rPr lang="en-US" altLang="ko-KR" dirty="0"/>
              <a:t>.(</a:t>
            </a:r>
            <a:r>
              <a:rPr lang="ko-KR" altLang="en-US" dirty="0"/>
              <a:t>포스트크림과 같이 사용시 효과가 큽니다</a:t>
            </a:r>
            <a:r>
              <a:rPr lang="en-US" altLang="ko-KR" dirty="0"/>
              <a:t>)</a:t>
            </a:r>
          </a:p>
          <a:p>
            <a:endParaRPr lang="en-US" altLang="ko-KR" dirty="0"/>
          </a:p>
          <a:p>
            <a:endParaRPr lang="ko-KR" altLang="en-US" dirty="0"/>
          </a:p>
        </p:txBody>
      </p:sp>
      <p:sp>
        <p:nvSpPr>
          <p:cNvPr id="4" name="슬라이드 번호 개체 틀 3">
            <a:extLst>
              <a:ext uri="{FF2B5EF4-FFF2-40B4-BE49-F238E27FC236}">
                <a16:creationId xmlns:a16="http://schemas.microsoft.com/office/drawing/2014/main" id="{7D006053-F74A-CA09-51D4-D126021A2E4F}"/>
              </a:ext>
            </a:extLst>
          </p:cNvPr>
          <p:cNvSpPr>
            <a:spLocks noGrp="1"/>
          </p:cNvSpPr>
          <p:nvPr>
            <p:ph type="sldNum" sz="quarter" idx="10"/>
          </p:nvPr>
        </p:nvSpPr>
        <p:spPr/>
        <p:txBody>
          <a:bodyPr/>
          <a:lstStyle/>
          <a:p>
            <a:pPr>
              <a:defRPr/>
            </a:pPr>
            <a:fld id="{F6BC47E6-242D-4B6A-841C-C2E07495E551}" type="slidenum">
              <a:rPr lang="ko-KR" altLang="en-US" smtClean="0"/>
              <a:pPr>
                <a:defRPr/>
              </a:pPr>
              <a:t>21</a:t>
            </a:fld>
            <a:endParaRPr lang="ko-KR" altLang="en-US"/>
          </a:p>
        </p:txBody>
      </p:sp>
    </p:spTree>
    <p:extLst>
      <p:ext uri="{BB962C8B-B14F-4D97-AF65-F5344CB8AC3E}">
        <p14:creationId xmlns:p14="http://schemas.microsoft.com/office/powerpoint/2010/main" val="181506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EB81E-2617-9226-5C55-F92481DA0BA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610E1EC-8DCD-F761-BCA6-BA4D826E9168}"/>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49DA4AB-2EDF-E652-4DE7-A75C94E7FC64}"/>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7E27B644-897E-3CA2-928E-C0F9CD218EA7}"/>
              </a:ext>
            </a:extLst>
          </p:cNvPr>
          <p:cNvSpPr>
            <a:spLocks noGrp="1"/>
          </p:cNvSpPr>
          <p:nvPr>
            <p:ph type="sldNum" sz="quarter" idx="10"/>
          </p:nvPr>
        </p:nvSpPr>
        <p:spPr/>
        <p:txBody>
          <a:bodyPr/>
          <a:lstStyle/>
          <a:p>
            <a:pPr>
              <a:defRPr/>
            </a:pPr>
            <a:fld id="{F6BC47E6-242D-4B6A-841C-C2E07495E551}" type="slidenum">
              <a:rPr lang="ko-KR" altLang="en-US" smtClean="0"/>
              <a:pPr>
                <a:defRPr/>
              </a:pPr>
              <a:t>22</a:t>
            </a:fld>
            <a:endParaRPr lang="ko-KR" altLang="en-US"/>
          </a:p>
        </p:txBody>
      </p:sp>
    </p:spTree>
    <p:extLst>
      <p:ext uri="{BB962C8B-B14F-4D97-AF65-F5344CB8AC3E}">
        <p14:creationId xmlns:p14="http://schemas.microsoft.com/office/powerpoint/2010/main" val="2014299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57A0-32B9-D4A8-A854-846B1F9F8A86}"/>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2A6E19F8-0E1D-D3B5-F779-E13CCBBF5986}"/>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41B807ED-41AF-77F9-96F1-E2CD66D0D7F2}"/>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650280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91C2B-235A-BCAD-C34C-60676CD1DE95}"/>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90D920E9-BCDB-2A63-9F0D-D0B2DFCEB3B3}"/>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5ACBDF94-8AB7-D3F8-2FED-689274CC4359}"/>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3152212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47587-76BB-9AD2-DD2B-57C6556092F0}"/>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29034969-2FEC-00E3-749E-110659813C7A}"/>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144CE1A3-9D9A-3D70-5764-D2E04D769534}"/>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626988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D0E9B-9B5D-605F-8DD0-91B3BBF78BAC}"/>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FAC4A759-FF4B-DBDA-25B3-607342660CC6}"/>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C12C4D8B-EFE5-480F-B618-CD1BCF69DF53}"/>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680322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DA081-BF08-40D4-41C8-42EFE6DF0441}"/>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2CCD449F-6EEE-2A11-DAE2-DCEB167DD22B}"/>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D00A805B-6ABB-88EA-0BCA-DFD63F62811E}"/>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730294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0B74C-592D-66DE-CF43-315F3CF3223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6DE00AB-818F-2EF3-8DB6-72532131191F}"/>
              </a:ext>
            </a:extLst>
          </p:cNvPr>
          <p:cNvSpPr>
            <a:spLocks noGrp="1" noRot="1" noChangeAspect="1"/>
          </p:cNvSpPr>
          <p:nvPr>
            <p:ph type="sldImg"/>
          </p:nvPr>
        </p:nvSpPr>
        <p:spPr>
          <a:xfrm>
            <a:off x="695325" y="739775"/>
            <a:ext cx="5345113" cy="3700463"/>
          </a:xfrm>
        </p:spPr>
      </p:sp>
      <p:sp>
        <p:nvSpPr>
          <p:cNvPr id="3" name="슬라이드 노트 개체 틀 2">
            <a:extLst>
              <a:ext uri="{FF2B5EF4-FFF2-40B4-BE49-F238E27FC236}">
                <a16:creationId xmlns:a16="http://schemas.microsoft.com/office/drawing/2014/main" id="{11FAC6E4-8980-8395-1E71-C11A8750EFBD}"/>
              </a:ext>
            </a:extLst>
          </p:cNvPr>
          <p:cNvSpPr>
            <a:spLocks noGrp="1"/>
          </p:cNvSpPr>
          <p:nvPr>
            <p:ph type="body" idx="1"/>
          </p:nvPr>
        </p:nvSpPr>
        <p:spPr>
          <a:xfrm>
            <a:off x="673043" y="4686844"/>
            <a:ext cx="5377066" cy="4079323"/>
          </a:xfrm>
        </p:spPr>
        <p:txBody>
          <a:bodyPr>
            <a:normAutofit/>
          </a:bodyPr>
          <a:lstStyle/>
          <a:p>
            <a:r>
              <a:rPr lang="ko-KR" altLang="en-US" sz="1000" dirty="0">
                <a:latin typeface="맑은 고딕" panose="020B0503020000020004" pitchFamily="50" charset="-127"/>
                <a:ea typeface="맑은 고딕" panose="020B0503020000020004" pitchFamily="50" charset="-127"/>
              </a:rPr>
              <a:t>첫번째，　신제품 </a:t>
            </a:r>
            <a:r>
              <a:rPr lang="ko-KR" altLang="en-US" sz="1000" dirty="0" err="1">
                <a:latin typeface="맑은 고딕" panose="020B0503020000020004" pitchFamily="50" charset="-127"/>
                <a:ea typeface="맑은 고딕" panose="020B0503020000020004" pitchFamily="50" charset="-127"/>
              </a:rPr>
              <a:t>제노시스</a:t>
            </a:r>
            <a:r>
              <a:rPr lang="ko-KR" altLang="en-US" sz="1000" dirty="0">
                <a:latin typeface="맑은 고딕" panose="020B0503020000020004" pitchFamily="50" charset="-127"/>
                <a:ea typeface="맑은 고딕" panose="020B0503020000020004" pitchFamily="50" charset="-127"/>
              </a:rPr>
              <a:t>　바이오　메조　ＰＤＲＮ　앰플입니다．</a:t>
            </a:r>
            <a:endParaRPr lang="en-US" altLang="ko-KR" sz="1000" dirty="0">
              <a:latin typeface="맑은 고딕" panose="020B0503020000020004" pitchFamily="50" charset="-127"/>
              <a:ea typeface="맑은 고딕" panose="020B0503020000020004" pitchFamily="50" charset="-127"/>
            </a:endParaRPr>
          </a:p>
        </p:txBody>
      </p:sp>
      <p:sp>
        <p:nvSpPr>
          <p:cNvPr id="4" name="슬라이드 번호 개체 틀 3">
            <a:extLst>
              <a:ext uri="{FF2B5EF4-FFF2-40B4-BE49-F238E27FC236}">
                <a16:creationId xmlns:a16="http://schemas.microsoft.com/office/drawing/2014/main" id="{D42E3CB4-AAC8-389C-72FB-16B19C297F8C}"/>
              </a:ext>
            </a:extLst>
          </p:cNvPr>
          <p:cNvSpPr>
            <a:spLocks noGrp="1"/>
          </p:cNvSpPr>
          <p:nvPr>
            <p:ph type="sldNum" sz="quarter" idx="10"/>
          </p:nvPr>
        </p:nvSpPr>
        <p:spPr/>
        <p:txBody>
          <a:bodyPr/>
          <a:lstStyle/>
          <a:p>
            <a:pPr>
              <a:defRPr/>
            </a:pPr>
            <a:fld id="{F6BC47E6-242D-4B6A-841C-C2E07495E551}" type="slidenum">
              <a:rPr lang="ko-KR" altLang="en-US" smtClean="0"/>
              <a:pPr>
                <a:defRPr/>
              </a:pPr>
              <a:t>28</a:t>
            </a:fld>
            <a:endParaRPr lang="ko-KR" altLang="en-US"/>
          </a:p>
        </p:txBody>
      </p:sp>
    </p:spTree>
    <p:extLst>
      <p:ext uri="{BB962C8B-B14F-4D97-AF65-F5344CB8AC3E}">
        <p14:creationId xmlns:p14="http://schemas.microsoft.com/office/powerpoint/2010/main" val="2414301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F232D-8362-C211-97DE-00174E0D258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20AC6E7-3F32-656C-BEE4-107FBD684CE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F9938000-121C-C94E-458E-35B71A131916}"/>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A5C4FF09-AE90-F183-8F95-40ADFC97AFEE}"/>
              </a:ext>
            </a:extLst>
          </p:cNvPr>
          <p:cNvSpPr>
            <a:spLocks noGrp="1"/>
          </p:cNvSpPr>
          <p:nvPr>
            <p:ph type="sldNum" sz="quarter" idx="10"/>
          </p:nvPr>
        </p:nvSpPr>
        <p:spPr/>
        <p:txBody>
          <a:bodyPr/>
          <a:lstStyle/>
          <a:p>
            <a:pPr>
              <a:defRPr/>
            </a:pPr>
            <a:fld id="{F6BC47E6-242D-4B6A-841C-C2E07495E551}" type="slidenum">
              <a:rPr lang="ko-KR" altLang="en-US" smtClean="0"/>
              <a:pPr>
                <a:defRPr/>
              </a:pPr>
              <a:t>29</a:t>
            </a:fld>
            <a:endParaRPr lang="ko-KR" altLang="en-US"/>
          </a:p>
        </p:txBody>
      </p:sp>
    </p:spTree>
    <p:extLst>
      <p:ext uri="{BB962C8B-B14F-4D97-AF65-F5344CB8AC3E}">
        <p14:creationId xmlns:p14="http://schemas.microsoft.com/office/powerpoint/2010/main" val="77831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C3EBC-7A2A-FA5E-BFA1-E7FBF6BA839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AF61541-BF18-863C-1420-DB3F1401DEB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EEDDE5C-67BD-8F80-7FF8-7367F8E86843}"/>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36592173-F74E-08F0-AFC9-43A476DE63EB}"/>
              </a:ext>
            </a:extLst>
          </p:cNvPr>
          <p:cNvSpPr>
            <a:spLocks noGrp="1"/>
          </p:cNvSpPr>
          <p:nvPr>
            <p:ph type="sldNum" sz="quarter" idx="10"/>
          </p:nvPr>
        </p:nvSpPr>
        <p:spPr/>
        <p:txBody>
          <a:bodyPr/>
          <a:lstStyle/>
          <a:p>
            <a:pPr>
              <a:defRPr/>
            </a:pPr>
            <a:fld id="{F6BC47E6-242D-4B6A-841C-C2E07495E551}" type="slidenum">
              <a:rPr lang="ko-KR" altLang="en-US" smtClean="0"/>
              <a:pPr>
                <a:defRPr/>
              </a:pPr>
              <a:t>3</a:t>
            </a:fld>
            <a:endParaRPr lang="ko-KR" altLang="en-US"/>
          </a:p>
        </p:txBody>
      </p:sp>
    </p:spTree>
    <p:extLst>
      <p:ext uri="{BB962C8B-B14F-4D97-AF65-F5344CB8AC3E}">
        <p14:creationId xmlns:p14="http://schemas.microsoft.com/office/powerpoint/2010/main" val="2823548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0F80D-4778-149B-B8B2-1E6B87CEE3C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311E5FE-E00B-6CA9-7E4B-3E59294ED6B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61CCF6B2-2767-46A4-95D6-7370F6AF1945}"/>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D8FC7E66-F027-4F89-3D0A-9D58417A9D33}"/>
              </a:ext>
            </a:extLst>
          </p:cNvPr>
          <p:cNvSpPr>
            <a:spLocks noGrp="1"/>
          </p:cNvSpPr>
          <p:nvPr>
            <p:ph type="sldNum" sz="quarter" idx="10"/>
          </p:nvPr>
        </p:nvSpPr>
        <p:spPr/>
        <p:txBody>
          <a:bodyPr/>
          <a:lstStyle/>
          <a:p>
            <a:pPr>
              <a:defRPr/>
            </a:pPr>
            <a:fld id="{F6BC47E6-242D-4B6A-841C-C2E07495E551}" type="slidenum">
              <a:rPr lang="ko-KR" altLang="en-US" smtClean="0"/>
              <a:pPr>
                <a:defRPr/>
              </a:pPr>
              <a:t>30</a:t>
            </a:fld>
            <a:endParaRPr lang="ko-KR" altLang="en-US"/>
          </a:p>
        </p:txBody>
      </p:sp>
    </p:spTree>
    <p:extLst>
      <p:ext uri="{BB962C8B-B14F-4D97-AF65-F5344CB8AC3E}">
        <p14:creationId xmlns:p14="http://schemas.microsoft.com/office/powerpoint/2010/main" val="2886086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F6BC47E6-242D-4B6A-841C-C2E07495E551}" type="slidenum">
              <a:rPr lang="ko-KR" altLang="en-US" smtClean="0"/>
              <a:pPr>
                <a:defRPr/>
              </a:pPr>
              <a:t>31</a:t>
            </a:fld>
            <a:endParaRPr lang="ko-KR" altLang="en-US"/>
          </a:p>
        </p:txBody>
      </p:sp>
    </p:spTree>
    <p:extLst>
      <p:ext uri="{BB962C8B-B14F-4D97-AF65-F5344CB8AC3E}">
        <p14:creationId xmlns:p14="http://schemas.microsoft.com/office/powerpoint/2010/main" val="2267840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1CBB-5F8A-9BA5-4E2B-5BBDE1CE0736}"/>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0ADD2F8-5270-B3CD-D33A-D58FB0786E4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FAA5987-FC64-494D-4B76-B00011C028C1}"/>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4F780426-39E8-84CF-C777-186A956E0C6C}"/>
              </a:ext>
            </a:extLst>
          </p:cNvPr>
          <p:cNvSpPr>
            <a:spLocks noGrp="1"/>
          </p:cNvSpPr>
          <p:nvPr>
            <p:ph type="sldNum" sz="quarter" idx="10"/>
          </p:nvPr>
        </p:nvSpPr>
        <p:spPr/>
        <p:txBody>
          <a:bodyPr/>
          <a:lstStyle/>
          <a:p>
            <a:pPr>
              <a:defRPr/>
            </a:pPr>
            <a:fld id="{F6BC47E6-242D-4B6A-841C-C2E07495E551}" type="slidenum">
              <a:rPr lang="ko-KR" altLang="en-US" smtClean="0"/>
              <a:pPr>
                <a:defRPr/>
              </a:pPr>
              <a:t>32</a:t>
            </a:fld>
            <a:endParaRPr lang="ko-KR" altLang="en-US"/>
          </a:p>
        </p:txBody>
      </p:sp>
    </p:spTree>
    <p:extLst>
      <p:ext uri="{BB962C8B-B14F-4D97-AF65-F5344CB8AC3E}">
        <p14:creationId xmlns:p14="http://schemas.microsoft.com/office/powerpoint/2010/main" val="1633744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5B7E5-775B-042F-EB00-9EA42217059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282E872-C0AE-4179-D2FF-6EC7CD8CA0F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35B68D9-2058-D07E-BC4C-98478E7A5F29}"/>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ECBB58A5-E734-D807-45B3-04F73F394A30}"/>
              </a:ext>
            </a:extLst>
          </p:cNvPr>
          <p:cNvSpPr>
            <a:spLocks noGrp="1"/>
          </p:cNvSpPr>
          <p:nvPr>
            <p:ph type="sldNum" sz="quarter" idx="10"/>
          </p:nvPr>
        </p:nvSpPr>
        <p:spPr/>
        <p:txBody>
          <a:bodyPr/>
          <a:lstStyle/>
          <a:p>
            <a:pPr>
              <a:defRPr/>
            </a:pPr>
            <a:fld id="{F6BC47E6-242D-4B6A-841C-C2E07495E551}" type="slidenum">
              <a:rPr lang="ko-KR" altLang="en-US" smtClean="0"/>
              <a:pPr>
                <a:defRPr/>
              </a:pPr>
              <a:t>33</a:t>
            </a:fld>
            <a:endParaRPr lang="ko-KR" altLang="en-US"/>
          </a:p>
        </p:txBody>
      </p:sp>
    </p:spTree>
    <p:extLst>
      <p:ext uri="{BB962C8B-B14F-4D97-AF65-F5344CB8AC3E}">
        <p14:creationId xmlns:p14="http://schemas.microsoft.com/office/powerpoint/2010/main" val="2219953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A33AF-F210-957B-5D00-E21A7B45575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F9ECF40-D7B6-78C4-3FF0-9312B74F9C99}"/>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CCB0EBF-59E2-8767-70C0-3A2FB8877E33}"/>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603E8D7F-6405-7651-91B4-2598C113B7AD}"/>
              </a:ext>
            </a:extLst>
          </p:cNvPr>
          <p:cNvSpPr>
            <a:spLocks noGrp="1"/>
          </p:cNvSpPr>
          <p:nvPr>
            <p:ph type="sldNum" sz="quarter" idx="10"/>
          </p:nvPr>
        </p:nvSpPr>
        <p:spPr/>
        <p:txBody>
          <a:bodyPr/>
          <a:lstStyle/>
          <a:p>
            <a:pPr>
              <a:defRPr/>
            </a:pPr>
            <a:fld id="{F6BC47E6-242D-4B6A-841C-C2E07495E551}" type="slidenum">
              <a:rPr lang="ko-KR" altLang="en-US" smtClean="0"/>
              <a:pPr>
                <a:defRPr/>
              </a:pPr>
              <a:t>34</a:t>
            </a:fld>
            <a:endParaRPr lang="ko-KR" altLang="en-US"/>
          </a:p>
        </p:txBody>
      </p:sp>
    </p:spTree>
    <p:extLst>
      <p:ext uri="{BB962C8B-B14F-4D97-AF65-F5344CB8AC3E}">
        <p14:creationId xmlns:p14="http://schemas.microsoft.com/office/powerpoint/2010/main" val="2063082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E5FB-F165-CB20-5442-6CAAE7FFF81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37E04D0-4A4C-14D7-5E1A-7ED1F37EAE53}"/>
              </a:ext>
            </a:extLst>
          </p:cNvPr>
          <p:cNvSpPr>
            <a:spLocks noGrp="1" noRot="1" noChangeAspect="1"/>
          </p:cNvSpPr>
          <p:nvPr>
            <p:ph type="sldImg"/>
          </p:nvPr>
        </p:nvSpPr>
        <p:spPr>
          <a:xfrm>
            <a:off x="735013" y="746125"/>
            <a:ext cx="5387975" cy="3730625"/>
          </a:xfrm>
        </p:spPr>
      </p:sp>
      <p:sp>
        <p:nvSpPr>
          <p:cNvPr id="3" name="슬라이드 노트 개체 틀 2">
            <a:extLst>
              <a:ext uri="{FF2B5EF4-FFF2-40B4-BE49-F238E27FC236}">
                <a16:creationId xmlns:a16="http://schemas.microsoft.com/office/drawing/2014/main" id="{54ACDDA5-663F-B790-D5F5-3BB7CFB93936}"/>
              </a:ext>
            </a:extLst>
          </p:cNvPr>
          <p:cNvSpPr>
            <a:spLocks noGrp="1"/>
          </p:cNvSpPr>
          <p:nvPr>
            <p:ph type="body" idx="1"/>
          </p:nvPr>
        </p:nvSpPr>
        <p:spPr/>
        <p:txBody>
          <a:bodyPr/>
          <a:lstStyle/>
          <a:p>
            <a:endParaRPr lang="ko-KR" altLang="en-US" sz="1100" dirty="0"/>
          </a:p>
        </p:txBody>
      </p:sp>
      <p:sp>
        <p:nvSpPr>
          <p:cNvPr id="4" name="슬라이드 번호 개체 틀 3">
            <a:extLst>
              <a:ext uri="{FF2B5EF4-FFF2-40B4-BE49-F238E27FC236}">
                <a16:creationId xmlns:a16="http://schemas.microsoft.com/office/drawing/2014/main" id="{74EF842F-41B5-E630-6124-9D509B2887BB}"/>
              </a:ext>
            </a:extLst>
          </p:cNvPr>
          <p:cNvSpPr>
            <a:spLocks noGrp="1"/>
          </p:cNvSpPr>
          <p:nvPr>
            <p:ph type="sldNum" sz="quarter" idx="10"/>
          </p:nvPr>
        </p:nvSpPr>
        <p:spPr/>
        <p:txBody>
          <a:bodyPr/>
          <a:lstStyle/>
          <a:p>
            <a:pPr>
              <a:defRPr/>
            </a:pPr>
            <a:fld id="{F6BC47E6-242D-4B6A-841C-C2E07495E551}" type="slidenum">
              <a:rPr lang="ko-KR" altLang="en-US" smtClean="0"/>
              <a:pPr>
                <a:defRPr/>
              </a:pPr>
              <a:t>35</a:t>
            </a:fld>
            <a:endParaRPr lang="ko-KR" altLang="en-US"/>
          </a:p>
        </p:txBody>
      </p:sp>
    </p:spTree>
    <p:extLst>
      <p:ext uri="{BB962C8B-B14F-4D97-AF65-F5344CB8AC3E}">
        <p14:creationId xmlns:p14="http://schemas.microsoft.com/office/powerpoint/2010/main" val="3653358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EBA8-AD08-0982-2A04-08A8ADF10E27}"/>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82B21EE4-4311-5E5D-1973-49763B434EC4}"/>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E7851C8E-3385-DBE4-F825-4F5B8131D8AA}"/>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4089956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Object rect 1"/>
          <p:cNvSpPr>
            <a:spLocks noGrp="1" noRot="1" noChangeAspect="1" noChangeArrowheads="1"/>
          </p:cNvSpPr>
          <p:nvPr>
            <p:ph type="sldImg"/>
          </p:nvPr>
        </p:nvSpPr>
        <p:spPr>
          <a:xfrm>
            <a:off x="735013" y="746125"/>
            <a:ext cx="5387975" cy="3730625"/>
          </a:xfrm>
        </p:spPr>
      </p:sp>
      <p:sp>
        <p:nvSpPr>
          <p:cNvPr id="3" name="Rect 3"/>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054639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89ADC-C0F4-E110-CD2C-4AB1FEB22E32}"/>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AE8135B9-B485-AEBA-BA04-3710E36C55AF}"/>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1F596BD9-F847-EF44-FFDC-13B224A7CE62}"/>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2805534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DC339-F0EA-EE2C-A98D-39EFB4F5A8FD}"/>
            </a:ext>
          </a:extLst>
        </p:cNvPr>
        <p:cNvGrpSpPr/>
        <p:nvPr/>
      </p:nvGrpSpPr>
      <p:grpSpPr>
        <a:xfrm>
          <a:off x="0" y="0"/>
          <a:ext cx="0" cy="0"/>
          <a:chOff x="0" y="0"/>
          <a:chExt cx="0" cy="0"/>
        </a:xfrm>
      </p:grpSpPr>
      <p:sp>
        <p:nvSpPr>
          <p:cNvPr id="2" name="Slide Object rect 1">
            <a:extLst>
              <a:ext uri="{FF2B5EF4-FFF2-40B4-BE49-F238E27FC236}">
                <a16:creationId xmlns:a16="http://schemas.microsoft.com/office/drawing/2014/main" id="{D6D1A687-05D7-EB2C-ADBA-1B699A25A6AC}"/>
              </a:ext>
            </a:extLst>
          </p:cNvPr>
          <p:cNvSpPr>
            <a:spLocks noGrp="1" noRot="1" noChangeAspect="1" noChangeArrowheads="1"/>
          </p:cNvSpPr>
          <p:nvPr>
            <p:ph type="sldImg"/>
          </p:nvPr>
        </p:nvSpPr>
        <p:spPr>
          <a:xfrm>
            <a:off x="735013" y="746125"/>
            <a:ext cx="5387975" cy="3730625"/>
          </a:xfrm>
        </p:spPr>
      </p:sp>
      <p:sp>
        <p:nvSpPr>
          <p:cNvPr id="3" name="Rect 3">
            <a:extLst>
              <a:ext uri="{FF2B5EF4-FFF2-40B4-BE49-F238E27FC236}">
                <a16:creationId xmlns:a16="http://schemas.microsoft.com/office/drawing/2014/main" id="{42488E0E-2085-B21D-C7A1-9B89A584AEB6}"/>
              </a:ext>
            </a:extLst>
          </p:cNvPr>
          <p:cNvSpPr>
            <a:spLocks noGrp="1" noChangeArrowheads="1"/>
          </p:cNvSpPr>
          <p:nvPr>
            <p:ph type="body" idx="1"/>
          </p:nvPr>
        </p:nvSpPr>
        <p:spPr>
          <a:xfrm>
            <a:off x="598794" y="4763989"/>
            <a:ext cx="5610762" cy="4699272"/>
          </a:xfrm>
          <a:prstGeom prst="rect">
            <a:avLst/>
          </a:prstGeom>
          <a:noFill/>
          <a:ln w="0" cap="flat" cmpd="sng">
            <a:noFill/>
            <a:prstDash/>
          </a:ln>
        </p:spPr>
        <p:txBody>
          <a:bodyPr wrap="square" lIns="0" tIns="0" rIns="0" bIns="0" anchor="t"/>
          <a:lstStyle/>
          <a:p>
            <a:endParaRPr lang="en-US" altLang="ko-KR" sz="1000" dirty="0">
              <a:latin typeface="맑은 고딕" panose="020B0503020000020004" pitchFamily="50" charset="-127"/>
              <a:ea typeface="맑은 고딕" panose="020B0503020000020004"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000" dirty="0"/>
              <a:t>PENTAVITIN: Saccharide </a:t>
            </a:r>
            <a:r>
              <a:rPr lang="en-US" altLang="ko-KR" sz="1000" dirty="0" err="1"/>
              <a:t>isomerate</a:t>
            </a:r>
            <a:r>
              <a:rPr lang="en-US" altLang="ko-KR" sz="1000" dirty="0"/>
              <a:t> exhibits humectant property because of its unique structure. The sugar in the saccharide is isomerized, i.e., the molecules are rearranged, closely resembling the carbohydrates in the outermost layer of our skin.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This resemblance to carbohydrates gives saccharide </a:t>
            </a:r>
            <a:r>
              <a:rPr lang="en-US" altLang="ko-KR" sz="1800" dirty="0" err="1">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isomerate</a:t>
            </a:r>
            <a:r>
              <a:rPr lang="en-US" altLang="ko-KR" sz="1800" dirty="0">
                <a:solidFill>
                  <a:srgbClr val="FF0000"/>
                </a:solidFill>
                <a:effectLst/>
                <a:highlight>
                  <a:srgbClr val="FFFF00"/>
                </a:highlight>
                <a:latin typeface="Lato" panose="020F0502020204030203" pitchFamily="34" charset="0"/>
                <a:ea typeface="맑은 고딕" panose="020B0503020000020004" pitchFamily="50" charset="-127"/>
                <a:cs typeface="Times New Roman" panose="02020603050405020304" pitchFamily="18" charset="0"/>
              </a:rPr>
              <a:t> a close affinity to our skin, thereby giving it the ability to retain hydration for as long as 72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sz="100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13183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18564-42D3-1BBC-EB26-2EF1EE0B31E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DCCF294-0F80-C66D-06ED-12D90B5EE12A}"/>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65653F5C-3CDF-0BE4-A30E-A2367DAAF73F}"/>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DD4BE894-4514-7E66-B6BA-B1C76C12D700}"/>
              </a:ext>
            </a:extLst>
          </p:cNvPr>
          <p:cNvSpPr>
            <a:spLocks noGrp="1"/>
          </p:cNvSpPr>
          <p:nvPr>
            <p:ph type="sldNum" sz="quarter" idx="10"/>
          </p:nvPr>
        </p:nvSpPr>
        <p:spPr/>
        <p:txBody>
          <a:bodyPr/>
          <a:lstStyle/>
          <a:p>
            <a:pPr>
              <a:defRPr/>
            </a:pPr>
            <a:fld id="{F6BC47E6-242D-4B6A-841C-C2E07495E551}" type="slidenum">
              <a:rPr lang="ko-KR" altLang="en-US" smtClean="0"/>
              <a:pPr>
                <a:defRPr/>
              </a:pPr>
              <a:t>4</a:t>
            </a:fld>
            <a:endParaRPr lang="ko-KR" altLang="en-US"/>
          </a:p>
        </p:txBody>
      </p:sp>
    </p:spTree>
    <p:extLst>
      <p:ext uri="{BB962C8B-B14F-4D97-AF65-F5344CB8AC3E}">
        <p14:creationId xmlns:p14="http://schemas.microsoft.com/office/powerpoint/2010/main" val="117769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95325" y="739775"/>
            <a:ext cx="5345113" cy="3700463"/>
          </a:xfrm>
        </p:spPr>
      </p:sp>
      <p:sp>
        <p:nvSpPr>
          <p:cNvPr id="3" name="슬라이드 노트 개체 틀 2"/>
          <p:cNvSpPr>
            <a:spLocks noGrp="1"/>
          </p:cNvSpPr>
          <p:nvPr>
            <p:ph type="body" idx="1"/>
          </p:nvPr>
        </p:nvSpPr>
        <p:spPr/>
        <p:txBody>
          <a:bodyPr/>
          <a:lstStyle/>
          <a:p>
            <a:pPr>
              <a:spcAft>
                <a:spcPts val="790"/>
              </a:spcAft>
            </a:pP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짧은 </a:t>
            </a:r>
            <a:r>
              <a:rPr lang="ko-KR" altLang="ko-KR" sz="1800" kern="100" dirty="0" err="1">
                <a:latin typeface="맑은 고딕" panose="020B0503020000020004" pitchFamily="50" charset="-127"/>
                <a:ea typeface="맑은 고딕" panose="020B0503020000020004" pitchFamily="50" charset="-127"/>
                <a:cs typeface="Times New Roman" panose="02020603050405020304" pitchFamily="18" charset="0"/>
              </a:rPr>
              <a:t>시간이였지만</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a:t>
            </a:r>
            <a:endPar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endParaRPr>
          </a:p>
          <a:p>
            <a:pPr>
              <a:spcAft>
                <a:spcPts val="790"/>
              </a:spcAft>
            </a:pPr>
            <a:r>
              <a:rPr lang="ko-KR" altLang="ko-KR" sz="1800" kern="100" dirty="0" err="1">
                <a:latin typeface="맑은 고딕" panose="020B0503020000020004" pitchFamily="50" charset="-127"/>
                <a:ea typeface="맑은 고딕" panose="020B0503020000020004" pitchFamily="50" charset="-127"/>
                <a:cs typeface="Times New Roman" panose="02020603050405020304" pitchFamily="18" charset="0"/>
              </a:rPr>
              <a:t>제노시스의</a:t>
            </a: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신제품을 </a:t>
            </a:r>
            <a:r>
              <a:rPr lang="ko-KR" altLang="en-US" sz="1800" kern="100" dirty="0">
                <a:latin typeface="맑은 고딕" panose="020B0503020000020004" pitchFamily="50" charset="-127"/>
                <a:ea typeface="맑은 고딕" panose="020B0503020000020004" pitchFamily="50" charset="-127"/>
                <a:cs typeface="Times New Roman" panose="02020603050405020304" pitchFamily="18" charset="0"/>
              </a:rPr>
              <a:t>직접 </a:t>
            </a:r>
            <a:r>
              <a:rPr lang="ko-KR" altLang="ko-KR" sz="1800" kern="100" dirty="0" err="1">
                <a:latin typeface="맑은 고딕" panose="020B0503020000020004" pitchFamily="50" charset="-127"/>
                <a:ea typeface="맑은 고딕" panose="020B0503020000020004" pitchFamily="50" charset="-127"/>
                <a:cs typeface="Times New Roman" panose="02020603050405020304" pitchFamily="18" charset="0"/>
              </a:rPr>
              <a:t>소개시켜</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a:t>
            </a:r>
            <a:r>
              <a:rPr lang="ko-KR" altLang="ko-KR" sz="1800" kern="100" dirty="0" err="1">
                <a:latin typeface="맑은 고딕" panose="020B0503020000020004" pitchFamily="50" charset="-127"/>
                <a:ea typeface="맑은 고딕" panose="020B0503020000020004" pitchFamily="50" charset="-127"/>
                <a:cs typeface="Times New Roman" panose="02020603050405020304" pitchFamily="18" charset="0"/>
              </a:rPr>
              <a:t>드</a:t>
            </a:r>
            <a:r>
              <a:rPr lang="ko-KR" altLang="en-US" sz="1800" kern="100" dirty="0" err="1">
                <a:latin typeface="맑은 고딕" panose="020B0503020000020004" pitchFamily="50" charset="-127"/>
                <a:ea typeface="맑은 고딕" panose="020B0503020000020004" pitchFamily="50" charset="-127"/>
                <a:cs typeface="Times New Roman" panose="02020603050405020304" pitchFamily="18" charset="0"/>
              </a:rPr>
              <a:t>리게되</a:t>
            </a:r>
            <a:r>
              <a:rPr lang="ko-KR" altLang="ko-KR" sz="1800" kern="100" dirty="0" err="1">
                <a:latin typeface="맑은 고딕" panose="020B0503020000020004" pitchFamily="50" charset="-127"/>
                <a:ea typeface="맑은 고딕" panose="020B0503020000020004" pitchFamily="50" charset="-127"/>
                <a:cs typeface="Times New Roman" panose="02020603050405020304" pitchFamily="18" charset="0"/>
              </a:rPr>
              <a:t>서</a:t>
            </a: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a:t>
            </a:r>
            <a:r>
              <a:rPr lang="ko-KR" altLang="ko-KR" sz="1800" kern="100" dirty="0" err="1">
                <a:latin typeface="맑은 고딕" panose="020B0503020000020004" pitchFamily="50" charset="-127"/>
                <a:ea typeface="맑은 고딕" panose="020B0503020000020004" pitchFamily="50" charset="-127"/>
                <a:cs typeface="Times New Roman" panose="02020603050405020304" pitchFamily="18" charset="0"/>
              </a:rPr>
              <a:t>영광이였습니다</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a:t>
            </a:r>
            <a:endPar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endParaRPr>
          </a:p>
          <a:p>
            <a:pPr>
              <a:spcAft>
                <a:spcPts val="790"/>
              </a:spcAft>
            </a:pP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한국에서 </a:t>
            </a:r>
            <a:r>
              <a:rPr lang="ko-KR" altLang="ko-KR" sz="1800" kern="100" dirty="0" err="1">
                <a:latin typeface="맑은 고딕" panose="020B0503020000020004" pitchFamily="50" charset="-127"/>
                <a:ea typeface="맑은 고딕" panose="020B0503020000020004" pitchFamily="50" charset="-127"/>
                <a:cs typeface="Times New Roman" panose="02020603050405020304" pitchFamily="18" charset="0"/>
              </a:rPr>
              <a:t>좋은기억과</a:t>
            </a: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a:t>
            </a:r>
            <a:r>
              <a:rPr lang="ko-KR" altLang="ko-KR" sz="1800" kern="100" dirty="0" err="1">
                <a:latin typeface="맑은 고딕" panose="020B0503020000020004" pitchFamily="50" charset="-127"/>
                <a:ea typeface="맑은 고딕" panose="020B0503020000020004" pitchFamily="50" charset="-127"/>
                <a:cs typeface="Times New Roman" panose="02020603050405020304" pitchFamily="18" charset="0"/>
              </a:rPr>
              <a:t>경험되시길</a:t>
            </a: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a:t>
            </a:r>
            <a:r>
              <a:rPr lang="ko-KR" altLang="en-US" sz="1800" kern="100" dirty="0">
                <a:latin typeface="맑은 고딕" panose="020B0503020000020004" pitchFamily="50" charset="-127"/>
                <a:ea typeface="맑은 고딕" panose="020B0503020000020004" pitchFamily="50" charset="-127"/>
                <a:cs typeface="Times New Roman" panose="02020603050405020304" pitchFamily="18" charset="0"/>
              </a:rPr>
              <a:t>기원합니다</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a:t>
            </a:r>
          </a:p>
          <a:p>
            <a:pPr>
              <a:spcAft>
                <a:spcPts val="790"/>
              </a:spcAft>
            </a:pPr>
            <a:endPar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endParaRPr>
          </a:p>
          <a:p>
            <a:pPr>
              <a:spcAft>
                <a:spcPts val="790"/>
              </a:spcAft>
            </a:pPr>
            <a:r>
              <a:rPr lang="ko-KR" altLang="en-US" sz="1800" kern="100" dirty="0">
                <a:latin typeface="맑은 고딕" panose="020B0503020000020004" pitchFamily="50" charset="-127"/>
                <a:ea typeface="맑은 고딕" panose="020B0503020000020004" pitchFamily="50" charset="-127"/>
                <a:cs typeface="Times New Roman" panose="02020603050405020304" pitchFamily="18" charset="0"/>
              </a:rPr>
              <a:t>이런 공식이 있습니다</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a:t>
            </a:r>
            <a:endPar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endParaRPr>
          </a:p>
          <a:p>
            <a:pPr>
              <a:spcAft>
                <a:spcPts val="790"/>
              </a:spcAft>
            </a:pP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R=VD </a:t>
            </a:r>
            <a:endPar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endParaRPr>
          </a:p>
          <a:p>
            <a:pPr>
              <a:spcAft>
                <a:spcPts val="790"/>
              </a:spcAft>
            </a:pP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이른바 “생생하게</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(Vivid) </a:t>
            </a: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꿈꾸면</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(Dream) </a:t>
            </a: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이루어진다</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(Realization)</a:t>
            </a: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a:t>
            </a:r>
            <a:r>
              <a:rPr lang="ko-KR" altLang="en-US" sz="1800" kern="100" dirty="0">
                <a:latin typeface="맑은 고딕" panose="020B0503020000020004" pitchFamily="50" charset="-127"/>
                <a:ea typeface="맑은 고딕" panose="020B0503020000020004" pitchFamily="50" charset="-127"/>
                <a:cs typeface="Times New Roman" panose="02020603050405020304" pitchFamily="18" charset="0"/>
              </a:rPr>
              <a:t>라</a:t>
            </a: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고 합니다</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a:t>
            </a:r>
            <a:endPar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endParaRPr>
          </a:p>
          <a:p>
            <a:pPr>
              <a:spcAft>
                <a:spcPts val="790"/>
              </a:spcAft>
            </a:pP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a:t>
            </a:r>
            <a:endPar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endParaRPr>
          </a:p>
          <a:p>
            <a:pPr>
              <a:spcAft>
                <a:spcPts val="790"/>
              </a:spcAft>
            </a:pP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꿈꾸세요</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a:t>
            </a:r>
          </a:p>
          <a:p>
            <a:pPr>
              <a:spcAft>
                <a:spcPts val="790"/>
              </a:spcAft>
            </a:pP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당신의 꿈이 이뤄지길</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a:t>
            </a: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a:t>
            </a:r>
            <a:r>
              <a:rPr lang="ko-KR" altLang="ko-KR" sz="1800" kern="100" dirty="0" err="1">
                <a:latin typeface="맑은 고딕" panose="020B0503020000020004" pitchFamily="50" charset="-127"/>
                <a:ea typeface="맑은 고딕" panose="020B0503020000020004" pitchFamily="50" charset="-127"/>
                <a:cs typeface="Times New Roman" panose="02020603050405020304" pitchFamily="18" charset="0"/>
              </a:rPr>
              <a:t>제노시스가</a:t>
            </a: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응원하겠습니다</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a:t>
            </a:r>
            <a:endPar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endParaRPr>
          </a:p>
          <a:p>
            <a:pPr>
              <a:spcAft>
                <a:spcPts val="790"/>
              </a:spcAft>
            </a:pPr>
            <a:r>
              <a:rPr lang="ko-KR" altLang="en-US" sz="1800" kern="100" dirty="0">
                <a:latin typeface="맑은 고딕" panose="020B0503020000020004" pitchFamily="50" charset="-127"/>
                <a:ea typeface="맑은 고딕" panose="020B0503020000020004" pitchFamily="50" charset="-127"/>
                <a:cs typeface="Times New Roman" panose="02020603050405020304" pitchFamily="18" charset="0"/>
              </a:rPr>
              <a:t>강의를 마치겠습니다</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a:t>
            </a:r>
            <a:r>
              <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rPr>
              <a:t>감사합니다</a:t>
            </a:r>
            <a:r>
              <a:rPr lang="en-US" altLang="ko-KR" sz="1800" kern="100" dirty="0">
                <a:latin typeface="맑은 고딕" panose="020B0503020000020004" pitchFamily="50" charset="-127"/>
                <a:ea typeface="맑은 고딕" panose="020B0503020000020004" pitchFamily="50" charset="-127"/>
                <a:cs typeface="Times New Roman" panose="02020603050405020304" pitchFamily="18" charset="0"/>
              </a:rPr>
              <a:t>. </a:t>
            </a:r>
            <a:endParaRPr lang="ko-KR" altLang="ko-KR" sz="1800" kern="100" dirty="0">
              <a:latin typeface="맑은 고딕" panose="020B0503020000020004" pitchFamily="50" charset="-127"/>
              <a:ea typeface="맑은 고딕" panose="020B0503020000020004" pitchFamily="50" charset="-127"/>
              <a:cs typeface="Times New Roman" panose="02020603050405020304" pitchFamily="18" charset="0"/>
            </a:endParaRPr>
          </a:p>
          <a:p>
            <a:endParaRPr lang="ko-KR" altLang="en-US" dirty="0"/>
          </a:p>
        </p:txBody>
      </p:sp>
      <p:sp>
        <p:nvSpPr>
          <p:cNvPr id="4" name="슬라이드 번호 개체 틀 3"/>
          <p:cNvSpPr>
            <a:spLocks noGrp="1"/>
          </p:cNvSpPr>
          <p:nvPr>
            <p:ph type="sldNum" sz="quarter" idx="10"/>
          </p:nvPr>
        </p:nvSpPr>
        <p:spPr/>
        <p:txBody>
          <a:bodyPr/>
          <a:lstStyle/>
          <a:p>
            <a:pPr>
              <a:defRPr/>
            </a:pPr>
            <a:fld id="{F6BC47E6-242D-4B6A-841C-C2E07495E551}" type="slidenum">
              <a:rPr lang="ko-KR" altLang="en-US" smtClean="0"/>
              <a:pPr>
                <a:defRPr/>
              </a:pPr>
              <a:t>40</a:t>
            </a:fld>
            <a:endParaRPr lang="ko-KR" altLang="en-US"/>
          </a:p>
        </p:txBody>
      </p:sp>
    </p:spTree>
    <p:extLst>
      <p:ext uri="{BB962C8B-B14F-4D97-AF65-F5344CB8AC3E}">
        <p14:creationId xmlns:p14="http://schemas.microsoft.com/office/powerpoint/2010/main" val="392418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A7984-A1E0-55E9-28C2-8DE21EF32C6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1C7DE94-8D2E-B150-8CF0-E9CC72DD8B6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4F058861-ACC3-8BF9-6217-6C6596068BAC}"/>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EC3208A8-00FE-7BE7-17A0-43EDA44CC1E1}"/>
              </a:ext>
            </a:extLst>
          </p:cNvPr>
          <p:cNvSpPr>
            <a:spLocks noGrp="1"/>
          </p:cNvSpPr>
          <p:nvPr>
            <p:ph type="sldNum" sz="quarter" idx="10"/>
          </p:nvPr>
        </p:nvSpPr>
        <p:spPr/>
        <p:txBody>
          <a:bodyPr/>
          <a:lstStyle/>
          <a:p>
            <a:pPr>
              <a:defRPr/>
            </a:pPr>
            <a:fld id="{F6BC47E6-242D-4B6A-841C-C2E07495E551}" type="slidenum">
              <a:rPr lang="ko-KR" altLang="en-US" smtClean="0"/>
              <a:pPr>
                <a:defRPr/>
              </a:pPr>
              <a:t>5</a:t>
            </a:fld>
            <a:endParaRPr lang="ko-KR" altLang="en-US"/>
          </a:p>
        </p:txBody>
      </p:sp>
    </p:spTree>
    <p:extLst>
      <p:ext uri="{BB962C8B-B14F-4D97-AF65-F5344CB8AC3E}">
        <p14:creationId xmlns:p14="http://schemas.microsoft.com/office/powerpoint/2010/main" val="41878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1459B-FE04-B7C9-C4F9-61454BF83F2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DA99F29-FF34-D7A0-57DC-B2244F6A3DB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7FFA769E-CBDD-EF6A-D07A-DB05383A68BE}"/>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03C5D84E-B8F9-4611-27D0-D890C7849CC6}"/>
              </a:ext>
            </a:extLst>
          </p:cNvPr>
          <p:cNvSpPr>
            <a:spLocks noGrp="1"/>
          </p:cNvSpPr>
          <p:nvPr>
            <p:ph type="sldNum" sz="quarter" idx="10"/>
          </p:nvPr>
        </p:nvSpPr>
        <p:spPr/>
        <p:txBody>
          <a:bodyPr/>
          <a:lstStyle/>
          <a:p>
            <a:pPr>
              <a:defRPr/>
            </a:pPr>
            <a:fld id="{F6BC47E6-242D-4B6A-841C-C2E07495E551}" type="slidenum">
              <a:rPr lang="ko-KR" altLang="en-US" smtClean="0"/>
              <a:pPr>
                <a:defRPr/>
              </a:pPr>
              <a:t>6</a:t>
            </a:fld>
            <a:endParaRPr lang="ko-KR" altLang="en-US"/>
          </a:p>
        </p:txBody>
      </p:sp>
    </p:spTree>
    <p:extLst>
      <p:ext uri="{BB962C8B-B14F-4D97-AF65-F5344CB8AC3E}">
        <p14:creationId xmlns:p14="http://schemas.microsoft.com/office/powerpoint/2010/main" val="221137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54744-E118-A33E-A4D5-CE131876920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1610220-656E-3498-720E-FAB9748957C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32E6921-9AEA-C310-225D-E3DABCA6A268}"/>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77B582DA-476B-889B-00FE-F1160F6E07DF}"/>
              </a:ext>
            </a:extLst>
          </p:cNvPr>
          <p:cNvSpPr>
            <a:spLocks noGrp="1"/>
          </p:cNvSpPr>
          <p:nvPr>
            <p:ph type="sldNum" sz="quarter" idx="10"/>
          </p:nvPr>
        </p:nvSpPr>
        <p:spPr/>
        <p:txBody>
          <a:bodyPr/>
          <a:lstStyle/>
          <a:p>
            <a:pPr>
              <a:defRPr/>
            </a:pPr>
            <a:fld id="{F6BC47E6-242D-4B6A-841C-C2E07495E551}" type="slidenum">
              <a:rPr lang="ko-KR" altLang="en-US" smtClean="0"/>
              <a:pPr>
                <a:defRPr/>
              </a:pPr>
              <a:t>7</a:t>
            </a:fld>
            <a:endParaRPr lang="ko-KR" altLang="en-US"/>
          </a:p>
        </p:txBody>
      </p:sp>
    </p:spTree>
    <p:extLst>
      <p:ext uri="{BB962C8B-B14F-4D97-AF65-F5344CB8AC3E}">
        <p14:creationId xmlns:p14="http://schemas.microsoft.com/office/powerpoint/2010/main" val="115328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FEC10-3E3E-79B6-7D80-FEA9DE11BD2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D0BE186-B063-FE30-DE40-C4DAAD4AC2DD}"/>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DC11A4D9-CFA7-D4C8-765D-D05C6D4FB663}"/>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8744A89B-08EB-B2D8-D4F7-C96F71E2D256}"/>
              </a:ext>
            </a:extLst>
          </p:cNvPr>
          <p:cNvSpPr>
            <a:spLocks noGrp="1"/>
          </p:cNvSpPr>
          <p:nvPr>
            <p:ph type="sldNum" sz="quarter" idx="10"/>
          </p:nvPr>
        </p:nvSpPr>
        <p:spPr/>
        <p:txBody>
          <a:bodyPr/>
          <a:lstStyle/>
          <a:p>
            <a:pPr>
              <a:defRPr/>
            </a:pPr>
            <a:fld id="{F6BC47E6-242D-4B6A-841C-C2E07495E551}" type="slidenum">
              <a:rPr lang="ko-KR" altLang="en-US" smtClean="0"/>
              <a:pPr>
                <a:defRPr/>
              </a:pPr>
              <a:t>8</a:t>
            </a:fld>
            <a:endParaRPr lang="ko-KR" altLang="en-US"/>
          </a:p>
        </p:txBody>
      </p:sp>
    </p:spTree>
    <p:extLst>
      <p:ext uri="{BB962C8B-B14F-4D97-AF65-F5344CB8AC3E}">
        <p14:creationId xmlns:p14="http://schemas.microsoft.com/office/powerpoint/2010/main" val="176917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3D4D3-5F92-6550-24FF-7AF8DE74153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EFA1A644-49F5-CB5C-4C64-6BB207A9B24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EE5A4C5E-1A31-19B3-CF29-6DCBF9001AA9}"/>
              </a:ext>
            </a:extLst>
          </p:cNvPr>
          <p:cNvSpPr>
            <a:spLocks noGrp="1"/>
          </p:cNvSpPr>
          <p:nvPr>
            <p:ph type="body" idx="1"/>
          </p:nvPr>
        </p:nvSpPr>
        <p:spPr/>
        <p:txBody>
          <a:bodyPr/>
          <a:lstStyle/>
          <a:p>
            <a:r>
              <a:rPr lang="ko-KR" altLang="en-US" dirty="0" err="1"/>
              <a:t>바이오메조테라피</a:t>
            </a:r>
            <a:r>
              <a:rPr lang="ko-KR" altLang="en-US" dirty="0"/>
              <a:t>？</a:t>
            </a:r>
            <a:r>
              <a:rPr lang="en-US" altLang="ko-KR" dirty="0"/>
              <a:t>?</a:t>
            </a:r>
            <a:r>
              <a:rPr lang="ko-KR" altLang="en-US" dirty="0"/>
              <a:t>　</a:t>
            </a:r>
            <a:endParaRPr lang="en-US" altLang="ko-KR" dirty="0"/>
          </a:p>
          <a:p>
            <a:r>
              <a:rPr lang="ko-KR" altLang="en-US" dirty="0"/>
              <a:t>기존　</a:t>
            </a:r>
            <a:r>
              <a:rPr lang="ko-KR" altLang="en-US" dirty="0" err="1"/>
              <a:t>스피쿨</a:t>
            </a:r>
            <a:r>
              <a:rPr lang="en-US" altLang="ko-KR" dirty="0"/>
              <a:t>/</a:t>
            </a:r>
            <a:r>
              <a:rPr lang="ko-KR" altLang="en-US" dirty="0"/>
              <a:t>　즉　해면에서　추출한　성분을　활용한　</a:t>
            </a:r>
            <a:r>
              <a:rPr lang="ko-KR" altLang="en-US" dirty="0" err="1"/>
              <a:t>테라피입니다</a:t>
            </a:r>
            <a:r>
              <a:rPr lang="ko-KR" altLang="en-US" dirty="0"/>
              <a:t>．</a:t>
            </a:r>
            <a:endParaRPr lang="en-US" altLang="ko-KR" dirty="0"/>
          </a:p>
          <a:p>
            <a:r>
              <a:rPr lang="ko-KR" altLang="en-US" dirty="0" err="1"/>
              <a:t>니들없이</a:t>
            </a:r>
            <a:r>
              <a:rPr lang="ko-KR" altLang="en-US" dirty="0"/>
              <a:t>　관리하지만，　</a:t>
            </a:r>
            <a:r>
              <a:rPr lang="ko-KR" altLang="en-US" dirty="0" err="1"/>
              <a:t>마이크로니들링의</a:t>
            </a:r>
            <a:r>
              <a:rPr lang="ko-KR" altLang="en-US" dirty="0"/>
              <a:t>　효과를　이끌　수　있는　방법입니다．</a:t>
            </a:r>
            <a:endParaRPr lang="en-US" altLang="ko-KR" dirty="0"/>
          </a:p>
          <a:p>
            <a:endParaRPr lang="en-US" altLang="ko-KR" dirty="0"/>
          </a:p>
          <a:p>
            <a:r>
              <a:rPr lang="ko-KR" altLang="en-US" dirty="0" err="1"/>
              <a:t>특히，첫째</a:t>
            </a:r>
            <a:r>
              <a:rPr lang="en-US" altLang="ko-KR" dirty="0"/>
              <a:t>/</a:t>
            </a:r>
            <a:r>
              <a:rPr lang="ko-KR" altLang="en-US" dirty="0"/>
              <a:t>　</a:t>
            </a:r>
            <a:r>
              <a:rPr lang="ko-KR" altLang="en-US" dirty="0" err="1"/>
              <a:t>제노시스의</a:t>
            </a:r>
            <a:r>
              <a:rPr lang="ko-KR" altLang="en-US" dirty="0"/>
              <a:t> 이 앰플은</a:t>
            </a:r>
            <a:r>
              <a:rPr lang="en-US" altLang="ko-KR" dirty="0"/>
              <a:t>[</a:t>
            </a:r>
            <a:r>
              <a:rPr lang="ko-KR" altLang="en-US" dirty="0"/>
              <a:t>독자적인 기술로 만들어진 바이오 메조 </a:t>
            </a:r>
            <a:r>
              <a:rPr lang="en-US" altLang="ko-KR" dirty="0"/>
              <a:t>PDRN</a:t>
            </a:r>
            <a:r>
              <a:rPr lang="ko-KR" altLang="en-US" dirty="0"/>
              <a:t>］</a:t>
            </a:r>
            <a:r>
              <a:rPr lang="en-US" altLang="ko-KR" dirty="0"/>
              <a:t>,</a:t>
            </a:r>
            <a:r>
              <a:rPr lang="ko-KR" altLang="en-US" dirty="0" err="1"/>
              <a:t>판테롤</a:t>
            </a:r>
            <a:r>
              <a:rPr lang="en-US" altLang="ko-KR" dirty="0"/>
              <a:t>, </a:t>
            </a:r>
            <a:r>
              <a:rPr lang="ko-KR" altLang="en-US" dirty="0" err="1"/>
              <a:t>안티에이징</a:t>
            </a:r>
            <a:r>
              <a:rPr lang="en-US" altLang="ko-KR" dirty="0"/>
              <a:t>,</a:t>
            </a:r>
            <a:r>
              <a:rPr lang="ko-KR" altLang="en-US" dirty="0"/>
              <a:t> 복합성분으로 피부재생과 장벽강화에 특화된 앰플입니다</a:t>
            </a:r>
            <a:r>
              <a:rPr lang="en-US" altLang="ko-KR" dirty="0"/>
              <a:t>.</a:t>
            </a:r>
          </a:p>
          <a:p>
            <a:endParaRPr lang="en-US" altLang="ko-KR" dirty="0"/>
          </a:p>
          <a:p>
            <a:r>
              <a:rPr lang="ko-KR" altLang="en-US" dirty="0"/>
              <a:t>둘째</a:t>
            </a:r>
            <a:r>
              <a:rPr lang="en-US" altLang="ko-KR" dirty="0"/>
              <a:t>, </a:t>
            </a:r>
            <a:r>
              <a:rPr lang="ko-KR" altLang="en-US" dirty="0"/>
              <a:t>기존의 </a:t>
            </a:r>
            <a:r>
              <a:rPr lang="ko-KR" altLang="en-US" dirty="0" err="1"/>
              <a:t>스피큘기술을</a:t>
            </a:r>
            <a:r>
              <a:rPr lang="ko-KR" altLang="en-US" dirty="0"/>
              <a:t> 업그레이드 했기 때문에</a:t>
            </a:r>
            <a:r>
              <a:rPr lang="en-US" altLang="ko-KR" dirty="0"/>
              <a:t>/</a:t>
            </a:r>
            <a:r>
              <a:rPr lang="ko-KR" altLang="en-US" dirty="0"/>
              <a:t> 현존하는 리테일 제품과 </a:t>
            </a:r>
            <a:r>
              <a:rPr lang="en-US" altLang="ko-KR" dirty="0"/>
              <a:t>[</a:t>
            </a:r>
            <a:r>
              <a:rPr lang="ko-KR" altLang="en-US" dirty="0"/>
              <a:t>차원이 다른</a:t>
            </a:r>
            <a:r>
              <a:rPr lang="en-US" altLang="ko-KR" dirty="0"/>
              <a:t>] </a:t>
            </a:r>
            <a:r>
              <a:rPr lang="ko-KR" altLang="en-US" dirty="0" err="1"/>
              <a:t>스피쿨</a:t>
            </a:r>
            <a:r>
              <a:rPr lang="ko-KR" altLang="en-US" dirty="0"/>
              <a:t> 고함량으로</a:t>
            </a:r>
            <a:r>
              <a:rPr lang="en-US" altLang="ko-KR" dirty="0"/>
              <a:t>/</a:t>
            </a:r>
            <a:r>
              <a:rPr lang="ko-KR" altLang="en-US" dirty="0"/>
              <a:t> 국내외 및 전세계적으로 독보적입니다</a:t>
            </a:r>
            <a:r>
              <a:rPr lang="en-US" altLang="ko-KR" dirty="0"/>
              <a:t>.</a:t>
            </a:r>
            <a:r>
              <a:rPr lang="ko-KR" altLang="en-US" dirty="0"/>
              <a:t> </a:t>
            </a:r>
            <a:r>
              <a:rPr lang="en-US" altLang="ko-KR" dirty="0"/>
              <a:t>/</a:t>
            </a:r>
            <a:r>
              <a:rPr lang="ko-KR" altLang="en-US" dirty="0"/>
              <a:t>즉 효과적인　면에서　비교가　</a:t>
            </a:r>
            <a:r>
              <a:rPr lang="ko-KR" altLang="en-US" dirty="0" err="1"/>
              <a:t>불가능한，독보적인</a:t>
            </a:r>
            <a:r>
              <a:rPr lang="ko-KR" altLang="en-US" dirty="0"/>
              <a:t> 기술력의 집약체라 이야기 드릴 수 있습니다</a:t>
            </a:r>
            <a:r>
              <a:rPr lang="en-US" altLang="ko-KR" dirty="0"/>
              <a:t>.</a:t>
            </a:r>
          </a:p>
          <a:p>
            <a:endParaRPr lang="en-US" altLang="ko-KR" dirty="0"/>
          </a:p>
          <a:p>
            <a:r>
              <a:rPr lang="en-US" altLang="ko-KR" dirty="0"/>
              <a:t>/</a:t>
            </a:r>
            <a:r>
              <a:rPr lang="ko-KR" altLang="en-US" dirty="0"/>
              <a:t>셋째 기능적으로 </a:t>
            </a:r>
            <a:r>
              <a:rPr lang="ko-KR" altLang="en-US" dirty="0" err="1"/>
              <a:t>필오프</a:t>
            </a:r>
            <a:r>
              <a:rPr lang="ko-KR" altLang="en-US" dirty="0"/>
              <a:t> 효과를 유도하는 앰플로도 </a:t>
            </a:r>
            <a:r>
              <a:rPr lang="ko-KR" altLang="en-US" dirty="0" err="1"/>
              <a:t>사용할수</a:t>
            </a:r>
            <a:r>
              <a:rPr lang="ko-KR" altLang="en-US" dirty="0"/>
              <a:t> 있도록 했습니다</a:t>
            </a:r>
            <a:r>
              <a:rPr lang="en-US" altLang="ko-KR" dirty="0"/>
              <a:t>. </a:t>
            </a:r>
          </a:p>
          <a:p>
            <a:endParaRPr lang="en-US" altLang="ko-KR" dirty="0"/>
          </a:p>
          <a:p>
            <a:r>
              <a:rPr lang="ko-KR" altLang="en-US" dirty="0"/>
              <a:t>자</a:t>
            </a:r>
            <a:r>
              <a:rPr lang="en-US" altLang="ko-KR" dirty="0"/>
              <a:t>~</a:t>
            </a:r>
            <a:r>
              <a:rPr lang="ko-KR" altLang="en-US" dirty="0"/>
              <a:t>결론적으로 다음과 같은 효과와 </a:t>
            </a:r>
            <a:r>
              <a:rPr lang="en-US" altLang="ko-KR" dirty="0"/>
              <a:t>/ </a:t>
            </a:r>
            <a:r>
              <a:rPr lang="ko-KR" altLang="en-US" dirty="0"/>
              <a:t>그리고</a:t>
            </a:r>
            <a:r>
              <a:rPr lang="en-US" altLang="ko-KR" dirty="0"/>
              <a:t> </a:t>
            </a:r>
            <a:r>
              <a:rPr lang="ko-KR" altLang="en-US" dirty="0"/>
              <a:t>여드름까지 개선합니다</a:t>
            </a:r>
            <a:r>
              <a:rPr lang="en-US" altLang="ko-KR" dirty="0"/>
              <a:t>. </a:t>
            </a:r>
          </a:p>
          <a:p>
            <a:endParaRPr lang="ko-KR" altLang="en-US" dirty="0"/>
          </a:p>
        </p:txBody>
      </p:sp>
      <p:sp>
        <p:nvSpPr>
          <p:cNvPr id="4" name="슬라이드 번호 개체 틀 3">
            <a:extLst>
              <a:ext uri="{FF2B5EF4-FFF2-40B4-BE49-F238E27FC236}">
                <a16:creationId xmlns:a16="http://schemas.microsoft.com/office/drawing/2014/main" id="{594A62A7-575C-2C6B-D841-4A1250205C46}"/>
              </a:ext>
            </a:extLst>
          </p:cNvPr>
          <p:cNvSpPr>
            <a:spLocks noGrp="1"/>
          </p:cNvSpPr>
          <p:nvPr>
            <p:ph type="sldNum" sz="quarter" idx="10"/>
          </p:nvPr>
        </p:nvSpPr>
        <p:spPr/>
        <p:txBody>
          <a:bodyPr/>
          <a:lstStyle/>
          <a:p>
            <a:pPr>
              <a:defRPr/>
            </a:pPr>
            <a:fld id="{F6BC47E6-242D-4B6A-841C-C2E07495E551}" type="slidenum">
              <a:rPr lang="ko-KR" altLang="en-US" smtClean="0"/>
              <a:pPr>
                <a:defRPr/>
              </a:pPr>
              <a:t>9</a:t>
            </a:fld>
            <a:endParaRPr lang="ko-KR" altLang="en-US"/>
          </a:p>
        </p:txBody>
      </p:sp>
    </p:spTree>
    <p:extLst>
      <p:ext uri="{BB962C8B-B14F-4D97-AF65-F5344CB8AC3E}">
        <p14:creationId xmlns:p14="http://schemas.microsoft.com/office/powerpoint/2010/main" val="6877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7" name="직사각형 6"/>
          <p:cNvSpPr/>
          <p:nvPr userDrawn="1"/>
        </p:nvSpPr>
        <p:spPr>
          <a:xfrm>
            <a:off x="3176722" y="2906515"/>
            <a:ext cx="6831078" cy="65311"/>
          </a:xfrm>
          <a:prstGeom prst="rect">
            <a:avLst/>
          </a:prstGeom>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8" name="직사각형 7"/>
          <p:cNvSpPr/>
          <p:nvPr userDrawn="1"/>
        </p:nvSpPr>
        <p:spPr>
          <a:xfrm>
            <a:off x="0" y="0"/>
            <a:ext cx="9906000" cy="2188098"/>
          </a:xfrm>
          <a:prstGeom prst="rect">
            <a:avLst/>
          </a:prstGeom>
          <a:gradFill>
            <a:gsLst>
              <a:gs pos="0">
                <a:schemeClr val="tx1">
                  <a:lumMod val="50000"/>
                  <a:lumOff val="50000"/>
                </a:schemeClr>
              </a:gs>
              <a:gs pos="80000">
                <a:schemeClr val="tx1">
                  <a:lumMod val="95000"/>
                  <a:lumOff val="5000"/>
                </a:schemeClr>
              </a:gs>
              <a:gs pos="100000">
                <a:schemeClr val="dk1">
                  <a:shade val="94000"/>
                  <a:satMod val="135000"/>
                </a:schemeClr>
              </a:gs>
            </a:gsLst>
          </a:gradFill>
          <a:ln>
            <a:no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9" name="직사각형 8"/>
          <p:cNvSpPr/>
          <p:nvPr userDrawn="1"/>
        </p:nvSpPr>
        <p:spPr>
          <a:xfrm>
            <a:off x="152283" y="163469"/>
            <a:ext cx="974889" cy="2808357"/>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0" name="제목 12"/>
          <p:cNvSpPr>
            <a:spLocks noGrp="1"/>
          </p:cNvSpPr>
          <p:nvPr>
            <p:ph type="title" hasCustomPrompt="1"/>
          </p:nvPr>
        </p:nvSpPr>
        <p:spPr>
          <a:xfrm>
            <a:off x="1332128" y="2362250"/>
            <a:ext cx="7989359" cy="677108"/>
          </a:xfrm>
          <a:solidFill>
            <a:schemeClr val="bg1"/>
          </a:solidFill>
        </p:spPr>
        <p:txBody>
          <a:bodyPr wrap="square" lIns="0" tIns="0" rIns="0" bIns="0">
            <a:spAutoFit/>
          </a:bodyPr>
          <a:lstStyle>
            <a:lvl1pPr algn="l">
              <a:defRPr sz="4400" baseline="0"/>
            </a:lvl1pPr>
          </a:lstStyle>
          <a:p>
            <a:r>
              <a:rPr lang="en-US" altLang="ko-KR" dirty="0" err="1"/>
              <a:t>Diskneedle</a:t>
            </a:r>
            <a:r>
              <a:rPr lang="en-US" altLang="ko-KR" dirty="0"/>
              <a:t> Therapy System    </a:t>
            </a:r>
            <a:endParaRPr lang="ko-KR" altLang="en-US" dirty="0"/>
          </a:p>
        </p:txBody>
      </p:sp>
      <p:sp>
        <p:nvSpPr>
          <p:cNvPr id="11" name="TextBox 10"/>
          <p:cNvSpPr txBox="1"/>
          <p:nvPr userDrawn="1"/>
        </p:nvSpPr>
        <p:spPr>
          <a:xfrm>
            <a:off x="-34238" y="6563911"/>
            <a:ext cx="1460739" cy="286016"/>
          </a:xfrm>
          <a:prstGeom prst="rect">
            <a:avLst/>
          </a:prstGeom>
          <a:noFill/>
        </p:spPr>
        <p:txBody>
          <a:bodyPr wrap="none" lIns="85131" tIns="42565" rIns="85131" bIns="42565" rtlCol="0">
            <a:spAutoFit/>
          </a:bodyPr>
          <a:lstStyle/>
          <a:p>
            <a:r>
              <a:rPr lang="en-US" altLang="ko-KR" sz="1300" dirty="0">
                <a:solidFill>
                  <a:schemeClr val="bg1"/>
                </a:solidFill>
                <a:latin typeface="+mn-ea"/>
                <a:ea typeface="+mn-ea"/>
              </a:rPr>
              <a:t>DTS MG Co., Ltd.</a:t>
            </a:r>
            <a:endParaRPr lang="ko-KR" altLang="en-US" sz="1300" dirty="0">
              <a:solidFill>
                <a:schemeClr val="bg1"/>
              </a:solidFill>
              <a:latin typeface="+mn-ea"/>
              <a:ea typeface="+mn-ea"/>
            </a:endParaRPr>
          </a:p>
        </p:txBody>
      </p:sp>
    </p:spTree>
    <p:extLst>
      <p:ext uri="{BB962C8B-B14F-4D97-AF65-F5344CB8AC3E}">
        <p14:creationId xmlns:p14="http://schemas.microsoft.com/office/powerpoint/2010/main" val="236511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11" name="TextBox 10"/>
          <p:cNvSpPr txBox="1"/>
          <p:nvPr userDrawn="1"/>
        </p:nvSpPr>
        <p:spPr>
          <a:xfrm>
            <a:off x="-34238" y="6563911"/>
            <a:ext cx="1460739" cy="286016"/>
          </a:xfrm>
          <a:prstGeom prst="rect">
            <a:avLst/>
          </a:prstGeom>
          <a:noFill/>
        </p:spPr>
        <p:txBody>
          <a:bodyPr wrap="none" lIns="85131" tIns="42565" rIns="85131" bIns="42565" rtlCol="0">
            <a:spAutoFit/>
          </a:bodyPr>
          <a:lstStyle/>
          <a:p>
            <a:r>
              <a:rPr lang="en-US" altLang="ko-KR" sz="1300" dirty="0">
                <a:solidFill>
                  <a:schemeClr val="bg1"/>
                </a:solidFill>
                <a:latin typeface="+mn-ea"/>
                <a:ea typeface="+mn-ea"/>
              </a:rPr>
              <a:t>DTS MG Co., Ltd.</a:t>
            </a:r>
            <a:endParaRPr lang="ko-KR" altLang="en-US" sz="1300" dirty="0">
              <a:solidFill>
                <a:schemeClr val="bg1"/>
              </a:solidFill>
              <a:latin typeface="+mn-ea"/>
              <a:ea typeface="+mn-ea"/>
            </a:endParaRPr>
          </a:p>
        </p:txBody>
      </p:sp>
      <p:sp>
        <p:nvSpPr>
          <p:cNvPr id="12" name="직사각형 11"/>
          <p:cNvSpPr/>
          <p:nvPr userDrawn="1"/>
        </p:nvSpPr>
        <p:spPr>
          <a:xfrm>
            <a:off x="3108403" y="740206"/>
            <a:ext cx="6831078" cy="65311"/>
          </a:xfrm>
          <a:prstGeom prst="rect">
            <a:avLst/>
          </a:prstGeom>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3" name="직사각형 12"/>
          <p:cNvSpPr/>
          <p:nvPr userDrawn="1"/>
        </p:nvSpPr>
        <p:spPr>
          <a:xfrm>
            <a:off x="0" y="-17908"/>
            <a:ext cx="9906000" cy="246687"/>
          </a:xfrm>
          <a:prstGeom prst="rect">
            <a:avLst/>
          </a:prstGeom>
          <a:ln/>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14" name="직사각형 13"/>
          <p:cNvSpPr/>
          <p:nvPr userDrawn="1"/>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5" name="제목 11"/>
          <p:cNvSpPr>
            <a:spLocks noGrp="1"/>
          </p:cNvSpPr>
          <p:nvPr>
            <p:ph type="title" hasCustomPrompt="1"/>
          </p:nvPr>
        </p:nvSpPr>
        <p:spPr>
          <a:xfrm>
            <a:off x="1332128" y="294090"/>
            <a:ext cx="6421926" cy="718417"/>
          </a:xfrm>
          <a:solidFill>
            <a:schemeClr val="bg1"/>
          </a:solidFill>
        </p:spPr>
        <p:txBody>
          <a:bodyPr lIns="0" tIns="0" rIns="0" bIns="0">
            <a:normAutofit/>
          </a:bodyPr>
          <a:lstStyle>
            <a:lvl1pPr algn="l">
              <a:defRPr sz="3600" baseline="0"/>
            </a:lvl1pPr>
          </a:lstStyle>
          <a:p>
            <a:r>
              <a:rPr lang="en-US" altLang="ko-KR" dirty="0" err="1"/>
              <a:t>Diskneedle</a:t>
            </a:r>
            <a:r>
              <a:rPr lang="en-US" altLang="ko-KR" dirty="0"/>
              <a:t> Therapy System  </a:t>
            </a:r>
            <a:endParaRPr lang="ko-KR" altLang="en-US" dirty="0"/>
          </a:p>
        </p:txBody>
      </p:sp>
    </p:spTree>
    <p:extLst>
      <p:ext uri="{BB962C8B-B14F-4D97-AF65-F5344CB8AC3E}">
        <p14:creationId xmlns:p14="http://schemas.microsoft.com/office/powerpoint/2010/main" val="214874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506506" y="188640"/>
            <a:ext cx="8915400" cy="1143000"/>
          </a:xfrm>
        </p:spPr>
        <p:txBody>
          <a:bodyPr>
            <a:normAutofit/>
          </a:bodyPr>
          <a:lstStyle>
            <a:lvl1pPr algn="l">
              <a:defRPr sz="5400">
                <a:effectLst>
                  <a:outerShdw blurRad="38100" dist="38100" dir="2700000" algn="tl">
                    <a:srgbClr val="000000">
                      <a:alpha val="43137"/>
                    </a:srgbClr>
                  </a:outerShdw>
                </a:effectLst>
              </a:defRPr>
            </a:lvl1pPr>
          </a:lstStyle>
          <a:p>
            <a:r>
              <a:rPr lang="ko-KR" altLang="en-US" dirty="0"/>
              <a:t>마스터 제목 스타일 편집</a:t>
            </a:r>
          </a:p>
        </p:txBody>
      </p:sp>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2333576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제목 개체 틀 1"/>
          <p:cNvSpPr>
            <a:spLocks noGrp="1"/>
          </p:cNvSpPr>
          <p:nvPr>
            <p:ph type="title"/>
          </p:nvPr>
        </p:nvSpPr>
        <p:spPr bwMode="auto">
          <a:xfrm>
            <a:off x="495528" y="275012"/>
            <a:ext cx="891494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68" tIns="47885" rIns="95768" bIns="47885" numCol="1" anchor="ctr" anchorCtr="0" compatLnSpc="1">
            <a:prstTxWarp prst="textNoShape">
              <a:avLst/>
            </a:prstTxWarp>
          </a:bodyPr>
          <a:lstStyle/>
          <a:p>
            <a:pPr lvl="0"/>
            <a:r>
              <a:rPr lang="ko-KR" altLang="en-US"/>
              <a:t>마스터 제목 스타일 편집</a:t>
            </a:r>
          </a:p>
        </p:txBody>
      </p:sp>
      <p:sp>
        <p:nvSpPr>
          <p:cNvPr id="4099" name="텍스트 개체 틀 2"/>
          <p:cNvSpPr>
            <a:spLocks noGrp="1"/>
          </p:cNvSpPr>
          <p:nvPr>
            <p:ph type="body" idx="1"/>
          </p:nvPr>
        </p:nvSpPr>
        <p:spPr bwMode="auto">
          <a:xfrm>
            <a:off x="495528" y="1601113"/>
            <a:ext cx="8914946" cy="452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68" tIns="47885" rIns="95768" bIns="47885"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4103" name="Picture 2" descr="C:\Users\user\Desktop\백그라운드 기본 cop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
            <a:ext cx="9906000" cy="686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모서리가 둥근 직사각형 34"/>
          <p:cNvSpPr/>
          <p:nvPr/>
        </p:nvSpPr>
        <p:spPr>
          <a:xfrm>
            <a:off x="4346774" y="1732140"/>
            <a:ext cx="4950741" cy="1360657"/>
          </a:xfrm>
          <a:prstGeom prst="roundRect">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338" tIns="33669" rIns="67338" bIns="33669" anchor="ctr"/>
          <a:lstStyle/>
          <a:p>
            <a:pPr algn="ctr" latinLnBrk="0">
              <a:defRPr/>
            </a:pPr>
            <a:endParaRPr kumimoji="0" lang="ko-KR" altLang="en-US" dirty="0">
              <a:solidFill>
                <a:srgbClr val="002060"/>
              </a:solidFill>
            </a:endParaRPr>
          </a:p>
        </p:txBody>
      </p:sp>
      <p:sp>
        <p:nvSpPr>
          <p:cNvPr id="9" name="TextBox 8"/>
          <p:cNvSpPr txBox="1"/>
          <p:nvPr userDrawn="1"/>
        </p:nvSpPr>
        <p:spPr>
          <a:xfrm>
            <a:off x="-34238" y="6563911"/>
            <a:ext cx="1460739" cy="286016"/>
          </a:xfrm>
          <a:prstGeom prst="rect">
            <a:avLst/>
          </a:prstGeom>
          <a:noFill/>
        </p:spPr>
        <p:txBody>
          <a:bodyPr wrap="none" lIns="85131" tIns="42565" rIns="85131" bIns="42565" rtlCol="0">
            <a:spAutoFit/>
          </a:bodyPr>
          <a:lstStyle/>
          <a:p>
            <a:r>
              <a:rPr lang="en-US" altLang="ko-KR" sz="1300" dirty="0">
                <a:solidFill>
                  <a:schemeClr val="bg1"/>
                </a:solidFill>
                <a:latin typeface="+mn-ea"/>
                <a:ea typeface="+mn-ea"/>
              </a:rPr>
              <a:t>DTS MG Co., Ltd.</a:t>
            </a:r>
            <a:endParaRPr lang="ko-KR" altLang="en-US" sz="1300" dirty="0">
              <a:solidFill>
                <a:schemeClr val="bg1"/>
              </a:solidFill>
              <a:latin typeface="+mn-ea"/>
              <a:ea typeface="+mn-ea"/>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ctr" defTabSz="956242" rtl="0" eaLnBrk="0" fontAlgn="base" latinLnBrk="1" hangingPunct="0">
        <a:spcBef>
          <a:spcPct val="0"/>
        </a:spcBef>
        <a:spcAft>
          <a:spcPct val="0"/>
        </a:spcAft>
        <a:defRPr sz="4600" kern="120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p:titleStyle>
    <p:bodyStyle>
      <a:lvl1pPr marL="357667" indent="-357667" algn="l" defTabSz="956242" rtl="0" eaLnBrk="0" fontAlgn="base" latinLnBrk="1" hangingPunct="0">
        <a:spcBef>
          <a:spcPct val="20000"/>
        </a:spcBef>
        <a:spcAft>
          <a:spcPct val="0"/>
        </a:spcAft>
        <a:buFont typeface="Arial" charset="0"/>
        <a:buChar char="•"/>
        <a:defRPr sz="3400" kern="1200">
          <a:solidFill>
            <a:schemeClr val="tx1"/>
          </a:solidFill>
          <a:latin typeface="+mn-lt"/>
          <a:ea typeface="+mn-ea"/>
          <a:cs typeface="+mn-cs"/>
        </a:defRPr>
      </a:lvl1pPr>
      <a:lvl2pPr marL="777408" indent="-297071" algn="l" defTabSz="956242" rtl="0" eaLnBrk="0" fontAlgn="base" latinLnBrk="1" hangingPunct="0">
        <a:spcBef>
          <a:spcPct val="20000"/>
        </a:spcBef>
        <a:spcAft>
          <a:spcPct val="0"/>
        </a:spcAft>
        <a:buFont typeface="Arial" charset="0"/>
        <a:buChar char="–"/>
        <a:defRPr sz="2900" kern="1200">
          <a:solidFill>
            <a:schemeClr val="tx1"/>
          </a:solidFill>
          <a:latin typeface="+mn-lt"/>
          <a:ea typeface="+mn-ea"/>
          <a:cs typeface="+mn-cs"/>
        </a:defRPr>
      </a:lvl2pPr>
      <a:lvl3pPr marL="1195672" indent="-237953" algn="l" defTabSz="956242" rtl="0" eaLnBrk="0" fontAlgn="base" latinLnBrk="1" hangingPunct="0">
        <a:spcBef>
          <a:spcPct val="20000"/>
        </a:spcBef>
        <a:spcAft>
          <a:spcPct val="0"/>
        </a:spcAft>
        <a:buFont typeface="Arial" charset="0"/>
        <a:buChar char="•"/>
        <a:defRPr sz="2500" kern="1200">
          <a:solidFill>
            <a:schemeClr val="tx1"/>
          </a:solidFill>
          <a:latin typeface="+mn-lt"/>
          <a:ea typeface="+mn-ea"/>
          <a:cs typeface="+mn-cs"/>
        </a:defRPr>
      </a:lvl3pPr>
      <a:lvl4pPr marL="1674532" indent="-237953" algn="l" defTabSz="956242" rtl="0" eaLnBrk="0" fontAlgn="base" latinLnBrk="1" hangingPunct="0">
        <a:spcBef>
          <a:spcPct val="20000"/>
        </a:spcBef>
        <a:spcAft>
          <a:spcPct val="0"/>
        </a:spcAft>
        <a:buFont typeface="Arial" charset="0"/>
        <a:buChar char="–"/>
        <a:defRPr sz="2100" kern="1200">
          <a:solidFill>
            <a:schemeClr val="tx1"/>
          </a:solidFill>
          <a:latin typeface="+mn-lt"/>
          <a:ea typeface="+mn-ea"/>
          <a:cs typeface="+mn-cs"/>
        </a:defRPr>
      </a:lvl4pPr>
      <a:lvl5pPr marL="2153393" indent="-237953" algn="l" defTabSz="956242" rtl="0" eaLnBrk="0" fontAlgn="base" latinLnBrk="1" hangingPunct="0">
        <a:spcBef>
          <a:spcPct val="20000"/>
        </a:spcBef>
        <a:spcAft>
          <a:spcPct val="0"/>
        </a:spcAft>
        <a:buFont typeface="Arial" charset="0"/>
        <a:buChar char="»"/>
        <a:defRPr sz="2100" kern="1200">
          <a:solidFill>
            <a:schemeClr val="tx1"/>
          </a:solidFill>
          <a:latin typeface="+mn-lt"/>
          <a:ea typeface="+mn-ea"/>
          <a:cs typeface="+mn-cs"/>
        </a:defRPr>
      </a:lvl5pPr>
      <a:lvl6pPr marL="2633637" indent="-239422" algn="l" defTabSz="957687" rtl="0" eaLnBrk="1" latinLnBrk="1" hangingPunct="1">
        <a:spcBef>
          <a:spcPct val="20000"/>
        </a:spcBef>
        <a:buFont typeface="Arial" pitchFamily="34" charset="0"/>
        <a:buChar char="•"/>
        <a:defRPr sz="2100" kern="1200">
          <a:solidFill>
            <a:schemeClr val="tx1"/>
          </a:solidFill>
          <a:latin typeface="+mn-lt"/>
          <a:ea typeface="+mn-ea"/>
          <a:cs typeface="+mn-cs"/>
        </a:defRPr>
      </a:lvl6pPr>
      <a:lvl7pPr marL="3112480" indent="-239422" algn="l" defTabSz="957687" rtl="0" eaLnBrk="1" latinLnBrk="1" hangingPunct="1">
        <a:spcBef>
          <a:spcPct val="20000"/>
        </a:spcBef>
        <a:buFont typeface="Arial" pitchFamily="34" charset="0"/>
        <a:buChar char="•"/>
        <a:defRPr sz="2100" kern="1200">
          <a:solidFill>
            <a:schemeClr val="tx1"/>
          </a:solidFill>
          <a:latin typeface="+mn-lt"/>
          <a:ea typeface="+mn-ea"/>
          <a:cs typeface="+mn-cs"/>
        </a:defRPr>
      </a:lvl7pPr>
      <a:lvl8pPr marL="3591323" indent="-239422" algn="l" defTabSz="957687" rtl="0" eaLnBrk="1" latinLnBrk="1" hangingPunct="1">
        <a:spcBef>
          <a:spcPct val="20000"/>
        </a:spcBef>
        <a:buFont typeface="Arial" pitchFamily="34" charset="0"/>
        <a:buChar char="•"/>
        <a:defRPr sz="2100" kern="1200">
          <a:solidFill>
            <a:schemeClr val="tx1"/>
          </a:solidFill>
          <a:latin typeface="+mn-lt"/>
          <a:ea typeface="+mn-ea"/>
          <a:cs typeface="+mn-cs"/>
        </a:defRPr>
      </a:lvl8pPr>
      <a:lvl9pPr marL="4070167" indent="-239422" algn="l" defTabSz="957687" rtl="0" eaLnBrk="1" latinLnBrk="1"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ko-KR"/>
      </a:defPPr>
      <a:lvl1pPr marL="0" algn="l" defTabSz="957687" rtl="0" eaLnBrk="1" latinLnBrk="1" hangingPunct="1">
        <a:defRPr sz="2000" kern="1200">
          <a:solidFill>
            <a:schemeClr val="tx1"/>
          </a:solidFill>
          <a:latin typeface="+mn-lt"/>
          <a:ea typeface="+mn-ea"/>
          <a:cs typeface="+mn-cs"/>
        </a:defRPr>
      </a:lvl1pPr>
      <a:lvl2pPr marL="478843" algn="l" defTabSz="957687" rtl="0" eaLnBrk="1" latinLnBrk="1" hangingPunct="1">
        <a:defRPr sz="2000" kern="1200">
          <a:solidFill>
            <a:schemeClr val="tx1"/>
          </a:solidFill>
          <a:latin typeface="+mn-lt"/>
          <a:ea typeface="+mn-ea"/>
          <a:cs typeface="+mn-cs"/>
        </a:defRPr>
      </a:lvl2pPr>
      <a:lvl3pPr marL="957687" algn="l" defTabSz="957687" rtl="0" eaLnBrk="1" latinLnBrk="1" hangingPunct="1">
        <a:defRPr sz="2000" kern="1200">
          <a:solidFill>
            <a:schemeClr val="tx1"/>
          </a:solidFill>
          <a:latin typeface="+mn-lt"/>
          <a:ea typeface="+mn-ea"/>
          <a:cs typeface="+mn-cs"/>
        </a:defRPr>
      </a:lvl3pPr>
      <a:lvl4pPr marL="1436530" algn="l" defTabSz="957687" rtl="0" eaLnBrk="1" latinLnBrk="1" hangingPunct="1">
        <a:defRPr sz="2000" kern="1200">
          <a:solidFill>
            <a:schemeClr val="tx1"/>
          </a:solidFill>
          <a:latin typeface="+mn-lt"/>
          <a:ea typeface="+mn-ea"/>
          <a:cs typeface="+mn-cs"/>
        </a:defRPr>
      </a:lvl4pPr>
      <a:lvl5pPr marL="1915372" algn="l" defTabSz="957687" rtl="0" eaLnBrk="1" latinLnBrk="1" hangingPunct="1">
        <a:defRPr sz="2000" kern="1200">
          <a:solidFill>
            <a:schemeClr val="tx1"/>
          </a:solidFill>
          <a:latin typeface="+mn-lt"/>
          <a:ea typeface="+mn-ea"/>
          <a:cs typeface="+mn-cs"/>
        </a:defRPr>
      </a:lvl5pPr>
      <a:lvl6pPr marL="2394215" algn="l" defTabSz="957687" rtl="0" eaLnBrk="1" latinLnBrk="1" hangingPunct="1">
        <a:defRPr sz="2000" kern="1200">
          <a:solidFill>
            <a:schemeClr val="tx1"/>
          </a:solidFill>
          <a:latin typeface="+mn-lt"/>
          <a:ea typeface="+mn-ea"/>
          <a:cs typeface="+mn-cs"/>
        </a:defRPr>
      </a:lvl6pPr>
      <a:lvl7pPr marL="2873059" algn="l" defTabSz="957687" rtl="0" eaLnBrk="1" latinLnBrk="1" hangingPunct="1">
        <a:defRPr sz="2000" kern="1200">
          <a:solidFill>
            <a:schemeClr val="tx1"/>
          </a:solidFill>
          <a:latin typeface="+mn-lt"/>
          <a:ea typeface="+mn-ea"/>
          <a:cs typeface="+mn-cs"/>
        </a:defRPr>
      </a:lvl7pPr>
      <a:lvl8pPr marL="3351902" algn="l" defTabSz="957687" rtl="0" eaLnBrk="1" latinLnBrk="1" hangingPunct="1">
        <a:defRPr sz="2000" kern="1200">
          <a:solidFill>
            <a:schemeClr val="tx1"/>
          </a:solidFill>
          <a:latin typeface="+mn-lt"/>
          <a:ea typeface="+mn-ea"/>
          <a:cs typeface="+mn-cs"/>
        </a:defRPr>
      </a:lvl8pPr>
      <a:lvl9pPr marL="3830744" algn="l" defTabSz="957687" rtl="0" eaLnBrk="1" latinLnBrk="1"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3613B17-79C2-13E5-4699-08A7E3EB6DFD}"/>
              </a:ext>
            </a:extLst>
          </p:cNvPr>
          <p:cNvSpPr>
            <a:spLocks noGrp="1"/>
          </p:cNvSpPr>
          <p:nvPr>
            <p:ph type="title"/>
          </p:nvPr>
        </p:nvSpPr>
        <p:spPr/>
        <p:txBody>
          <a:bodyPr/>
          <a:lstStyle/>
          <a:p>
            <a:endParaRPr lang="ko-KR" altLang="en-US"/>
          </a:p>
        </p:txBody>
      </p:sp>
      <p:pic>
        <p:nvPicPr>
          <p:cNvPr id="3" name="그림 2">
            <a:extLst>
              <a:ext uri="{FF2B5EF4-FFF2-40B4-BE49-F238E27FC236}">
                <a16:creationId xmlns:a16="http://schemas.microsoft.com/office/drawing/2014/main" id="{2883BAE7-9F95-2CD3-3F67-9CA95D8E6823}"/>
              </a:ext>
            </a:extLst>
          </p:cNvPr>
          <p:cNvPicPr>
            <a:picLocks noChangeAspect="1"/>
          </p:cNvPicPr>
          <p:nvPr/>
        </p:nvPicPr>
        <p:blipFill>
          <a:blip r:embed="rId3"/>
          <a:stretch>
            <a:fillRect/>
          </a:stretch>
        </p:blipFill>
        <p:spPr>
          <a:xfrm>
            <a:off x="0" y="-27384"/>
            <a:ext cx="9906000" cy="6885384"/>
          </a:xfrm>
          <a:prstGeom prst="rect">
            <a:avLst/>
          </a:prstGeom>
        </p:spPr>
      </p:pic>
    </p:spTree>
    <p:extLst>
      <p:ext uri="{BB962C8B-B14F-4D97-AF65-F5344CB8AC3E}">
        <p14:creationId xmlns:p14="http://schemas.microsoft.com/office/powerpoint/2010/main" val="294885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4F0D6-29AA-4FB9-A822-1E95C362A395}"/>
            </a:ext>
          </a:extLst>
        </p:cNvPr>
        <p:cNvGrpSpPr/>
        <p:nvPr/>
      </p:nvGrpSpPr>
      <p:grpSpPr>
        <a:xfrm>
          <a:off x="0" y="0"/>
          <a:ext cx="0" cy="0"/>
          <a:chOff x="0" y="0"/>
          <a:chExt cx="0" cy="0"/>
        </a:xfrm>
      </p:grpSpPr>
      <p:sp>
        <p:nvSpPr>
          <p:cNvPr id="17" name="직사각형 16">
            <a:extLst>
              <a:ext uri="{FF2B5EF4-FFF2-40B4-BE49-F238E27FC236}">
                <a16:creationId xmlns:a16="http://schemas.microsoft.com/office/drawing/2014/main" id="{3DB1A547-1EC6-254E-7424-D0CF5F4817D0}"/>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8A5601AF-B6EC-AC84-88B2-586C9F274E4E}"/>
              </a:ext>
            </a:extLst>
          </p:cNvPr>
          <p:cNvSpPr txBox="1"/>
          <p:nvPr/>
        </p:nvSpPr>
        <p:spPr>
          <a:xfrm>
            <a:off x="1722741" y="1412776"/>
            <a:ext cx="7419852"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Recommended treatment program with Expert &amp; Homecare ampoule</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AC32605B-2A9D-8777-01E0-C717F8E42733}"/>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graphicFrame>
        <p:nvGraphicFramePr>
          <p:cNvPr id="2" name="표 1">
            <a:extLst>
              <a:ext uri="{FF2B5EF4-FFF2-40B4-BE49-F238E27FC236}">
                <a16:creationId xmlns:a16="http://schemas.microsoft.com/office/drawing/2014/main" id="{AA9B402F-C160-1540-5841-F436AC1DC5C5}"/>
              </a:ext>
            </a:extLst>
          </p:cNvPr>
          <p:cNvGraphicFramePr>
            <a:graphicFrameLocks noGrp="1"/>
          </p:cNvGraphicFramePr>
          <p:nvPr>
            <p:extLst>
              <p:ext uri="{D42A27DB-BD31-4B8C-83A1-F6EECF244321}">
                <p14:modId xmlns:p14="http://schemas.microsoft.com/office/powerpoint/2010/main" val="3325567192"/>
              </p:ext>
            </p:extLst>
          </p:nvPr>
        </p:nvGraphicFramePr>
        <p:xfrm>
          <a:off x="2000672" y="1916832"/>
          <a:ext cx="6072483" cy="4297680"/>
        </p:xfrm>
        <a:graphic>
          <a:graphicData uri="http://schemas.openxmlformats.org/drawingml/2006/table">
            <a:tbl>
              <a:tblPr firstRow="1" bandRow="1">
                <a:tableStyleId>{7DF18680-E054-41AD-8BC1-D1AEF772440D}</a:tableStyleId>
              </a:tblPr>
              <a:tblGrid>
                <a:gridCol w="2024161">
                  <a:extLst>
                    <a:ext uri="{9D8B030D-6E8A-4147-A177-3AD203B41FA5}">
                      <a16:colId xmlns:a16="http://schemas.microsoft.com/office/drawing/2014/main" val="261957209"/>
                    </a:ext>
                  </a:extLst>
                </a:gridCol>
                <a:gridCol w="2024161">
                  <a:extLst>
                    <a:ext uri="{9D8B030D-6E8A-4147-A177-3AD203B41FA5}">
                      <a16:colId xmlns:a16="http://schemas.microsoft.com/office/drawing/2014/main" val="2482917709"/>
                    </a:ext>
                  </a:extLst>
                </a:gridCol>
                <a:gridCol w="2024161">
                  <a:extLst>
                    <a:ext uri="{9D8B030D-6E8A-4147-A177-3AD203B41FA5}">
                      <a16:colId xmlns:a16="http://schemas.microsoft.com/office/drawing/2014/main" val="878322595"/>
                    </a:ext>
                  </a:extLst>
                </a:gridCol>
              </a:tblGrid>
              <a:tr h="1355587">
                <a:tc>
                  <a:txBody>
                    <a:bodyPr/>
                    <a:lstStyle/>
                    <a:p>
                      <a:pPr latinLnBrk="1"/>
                      <a:r>
                        <a:rPr lang="en-US" altLang="ko-KR" dirty="0">
                          <a:solidFill>
                            <a:schemeClr val="bg1"/>
                          </a:solidFill>
                          <a:latin typeface="Calibri" panose="020F0502020204030204" pitchFamily="34" charset="0"/>
                          <a:ea typeface="Calibri" panose="020F0502020204030204" pitchFamily="34" charset="0"/>
                          <a:cs typeface="Calibri" panose="020F0502020204030204" pitchFamily="34" charset="0"/>
                        </a:rPr>
                        <a:t>January</a:t>
                      </a:r>
                    </a:p>
                    <a:p>
                      <a:pPr latinLnBrk="1"/>
                      <a:endParaRPr lang="en-US" altLang="ko-K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latinLnBrk="1"/>
                      <a:r>
                        <a:rPr lang="en-US" altLang="ko-KR" sz="1200" b="0" dirty="0">
                          <a:solidFill>
                            <a:schemeClr val="bg1"/>
                          </a:solidFill>
                          <a:latin typeface="Calibri" panose="020F0502020204030204" pitchFamily="34" charset="0"/>
                          <a:ea typeface="Calibri" panose="020F0502020204030204" pitchFamily="34" charset="0"/>
                          <a:cs typeface="Calibri" panose="020F0502020204030204" pitchFamily="34" charset="0"/>
                        </a:rPr>
                        <a:t>BIO-MESO </a:t>
                      </a:r>
                    </a:p>
                    <a:p>
                      <a:pPr algn="ctr" latinLnBrk="1"/>
                      <a:r>
                        <a:rPr lang="en-US" altLang="ko-KR" sz="1200" b="1" dirty="0">
                          <a:solidFill>
                            <a:schemeClr val="bg1"/>
                          </a:solidFill>
                          <a:latin typeface="Calibri" panose="020F0502020204030204" pitchFamily="34" charset="0"/>
                          <a:ea typeface="Calibri" panose="020F0502020204030204" pitchFamily="34" charset="0"/>
                          <a:cs typeface="Calibri" panose="020F0502020204030204" pitchFamily="34" charset="0"/>
                        </a:rPr>
                        <a:t>Professional Treatment </a:t>
                      </a:r>
                    </a:p>
                    <a:p>
                      <a:pPr algn="ctr" latinLnBrk="1"/>
                      <a:r>
                        <a:rPr lang="en-US" altLang="ko-KR"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tr-TR" altLang="ko-KR" sz="1200" b="0" dirty="0">
                          <a:solidFill>
                            <a:schemeClr val="bg1"/>
                          </a:solidFill>
                          <a:latin typeface="Calibri" panose="020F0502020204030204" pitchFamily="34" charset="0"/>
                          <a:ea typeface="Calibri" panose="020F0502020204030204" pitchFamily="34" charset="0"/>
                          <a:cs typeface="Calibri" panose="020F0502020204030204" pitchFamily="34" charset="0"/>
                        </a:rPr>
                        <a:t>1</a:t>
                      </a:r>
                      <a:r>
                        <a:rPr lang="en-US" altLang="ko-KR" sz="1200" b="0" dirty="0">
                          <a:solidFill>
                            <a:schemeClr val="bg1"/>
                          </a:solidFill>
                          <a:latin typeface="Calibri" panose="020F0502020204030204" pitchFamily="34" charset="0"/>
                          <a:ea typeface="Calibri" panose="020F0502020204030204" pitchFamily="34" charset="0"/>
                          <a:cs typeface="Calibri" panose="020F0502020204030204" pitchFamily="34" charset="0"/>
                        </a:rPr>
                        <a:t>st</a:t>
                      </a:r>
                      <a:r>
                        <a:rPr lang="tr-TR" altLang="ko-KR" sz="1200" b="0" dirty="0">
                          <a:solidFill>
                            <a:schemeClr val="bg1"/>
                          </a:solidFill>
                          <a:latin typeface="Calibri" panose="020F0502020204030204" pitchFamily="34" charset="0"/>
                          <a:ea typeface="Calibri" panose="020F0502020204030204" pitchFamily="34" charset="0"/>
                          <a:cs typeface="Calibri" panose="020F0502020204030204" pitchFamily="34" charset="0"/>
                        </a:rPr>
                        <a:t> Session</a:t>
                      </a:r>
                      <a:endParaRPr lang="ko-KR" altLang="en-US" sz="1200" b="0" dirty="0">
                        <a:solidFill>
                          <a:schemeClr val="bg1"/>
                        </a:solidFill>
                        <a:latin typeface="Calibri" panose="020F0502020204030204" pitchFamily="34" charset="0"/>
                        <a:cs typeface="Calibri" panose="020F0502020204030204" pitchFamily="34" charset="0"/>
                      </a:endParaRPr>
                    </a:p>
                  </a:txBody>
                  <a:tcPr/>
                </a:tc>
                <a:tc>
                  <a:txBody>
                    <a:bodyPr/>
                    <a:lstStyle/>
                    <a:p>
                      <a:pPr latinLnBrk="1"/>
                      <a:r>
                        <a:rPr lang="en-US" altLang="ko-KR" dirty="0">
                          <a:solidFill>
                            <a:schemeClr val="bg1"/>
                          </a:solidFill>
                          <a:latin typeface="Calibri" panose="020F0502020204030204" pitchFamily="34" charset="0"/>
                          <a:ea typeface="Calibri" panose="020F0502020204030204" pitchFamily="34" charset="0"/>
                          <a:cs typeface="Calibri" panose="020F0502020204030204" pitchFamily="34" charset="0"/>
                        </a:rPr>
                        <a:t>February</a:t>
                      </a:r>
                    </a:p>
                    <a:p>
                      <a:pPr latinLnBrk="1"/>
                      <a:endParaRPr lang="en-US" altLang="ko-K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latinLnBrk="1"/>
                      <a:r>
                        <a:rPr lang="en-US" altLang="ko-KR" sz="1200" b="0" dirty="0">
                          <a:solidFill>
                            <a:schemeClr val="bg1"/>
                          </a:solidFill>
                          <a:latin typeface="Calibri" panose="020F0502020204030204" pitchFamily="34" charset="0"/>
                          <a:ea typeface="Calibri" panose="020F0502020204030204" pitchFamily="34" charset="0"/>
                          <a:cs typeface="Calibri" panose="020F0502020204030204" pitchFamily="34" charset="0"/>
                        </a:rPr>
                        <a:t>BIO-MESO </a:t>
                      </a:r>
                    </a:p>
                    <a:p>
                      <a:pPr algn="ctr" latinLnBrk="1"/>
                      <a:r>
                        <a:rPr lang="en-US" altLang="ko-KR" sz="1200" b="1" dirty="0">
                          <a:solidFill>
                            <a:schemeClr val="bg1"/>
                          </a:solidFill>
                          <a:latin typeface="Calibri" panose="020F0502020204030204" pitchFamily="34" charset="0"/>
                          <a:ea typeface="Calibri" panose="020F0502020204030204" pitchFamily="34" charset="0"/>
                          <a:cs typeface="Calibri" panose="020F0502020204030204" pitchFamily="34" charset="0"/>
                        </a:rPr>
                        <a:t>Professional Treatment </a:t>
                      </a:r>
                    </a:p>
                    <a:p>
                      <a:pPr algn="ctr" latinLnBrk="1"/>
                      <a:r>
                        <a:rPr lang="en-US" altLang="ko-KR" sz="1200" b="0" dirty="0">
                          <a:solidFill>
                            <a:schemeClr val="bg1"/>
                          </a:solidFill>
                          <a:latin typeface="Calibri" panose="020F0502020204030204" pitchFamily="34" charset="0"/>
                          <a:ea typeface="Calibri" panose="020F0502020204030204" pitchFamily="34" charset="0"/>
                          <a:cs typeface="Calibri" panose="020F0502020204030204" pitchFamily="34" charset="0"/>
                        </a:rPr>
                        <a:t>– 2nd</a:t>
                      </a:r>
                      <a:r>
                        <a:rPr lang="tr-TR" altLang="ko-KR" sz="1200" b="0" dirty="0">
                          <a:solidFill>
                            <a:schemeClr val="bg1"/>
                          </a:solidFill>
                          <a:latin typeface="Calibri" panose="020F0502020204030204" pitchFamily="34" charset="0"/>
                          <a:ea typeface="Calibri" panose="020F0502020204030204" pitchFamily="34" charset="0"/>
                          <a:cs typeface="Calibri" panose="020F0502020204030204" pitchFamily="34" charset="0"/>
                        </a:rPr>
                        <a:t> Session</a:t>
                      </a:r>
                      <a:endParaRPr lang="ko-KR" altLang="en-US" sz="1200" b="0" dirty="0">
                        <a:solidFill>
                          <a:schemeClr val="bg1"/>
                        </a:solidFill>
                        <a:latin typeface="Calibri" panose="020F0502020204030204" pitchFamily="34" charset="0"/>
                        <a:cs typeface="Calibri" panose="020F0502020204030204" pitchFamily="34" charset="0"/>
                      </a:endParaRPr>
                    </a:p>
                    <a:p>
                      <a:pPr latinLnBrk="1"/>
                      <a:endParaRPr lang="ko-KR" altLang="en-US" dirty="0">
                        <a:solidFill>
                          <a:schemeClr val="bg1"/>
                        </a:solidFill>
                        <a:latin typeface="Calibri" panose="020F0502020204030204" pitchFamily="34" charset="0"/>
                        <a:cs typeface="Calibri" panose="020F0502020204030204" pitchFamily="34" charset="0"/>
                      </a:endParaRPr>
                    </a:p>
                  </a:txBody>
                  <a:tcPr/>
                </a:tc>
                <a:tc>
                  <a:txBody>
                    <a:bodyPr/>
                    <a:lstStyle/>
                    <a:p>
                      <a:pPr latinLnBrk="1"/>
                      <a:r>
                        <a:rPr lang="en-US" altLang="ko-KR" dirty="0">
                          <a:solidFill>
                            <a:schemeClr val="bg1"/>
                          </a:solidFill>
                          <a:latin typeface="Calibri" panose="020F0502020204030204" pitchFamily="34" charset="0"/>
                          <a:ea typeface="Calibri" panose="020F0502020204030204" pitchFamily="34" charset="0"/>
                          <a:cs typeface="Calibri" panose="020F0502020204030204" pitchFamily="34" charset="0"/>
                        </a:rPr>
                        <a:t>March</a:t>
                      </a:r>
                    </a:p>
                    <a:p>
                      <a:pPr latinLnBrk="1"/>
                      <a:endParaRPr lang="en-US" altLang="ko-K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latinLnBrk="1"/>
                      <a:r>
                        <a:rPr lang="en-US" altLang="ko-KR" sz="1200" b="0" dirty="0">
                          <a:solidFill>
                            <a:schemeClr val="bg1"/>
                          </a:solidFill>
                          <a:latin typeface="Calibri" panose="020F0502020204030204" pitchFamily="34" charset="0"/>
                          <a:ea typeface="Calibri" panose="020F0502020204030204" pitchFamily="34" charset="0"/>
                          <a:cs typeface="Calibri" panose="020F0502020204030204" pitchFamily="34" charset="0"/>
                        </a:rPr>
                        <a:t>BIO-MESO </a:t>
                      </a:r>
                    </a:p>
                    <a:p>
                      <a:pPr algn="ctr" latinLnBrk="1"/>
                      <a:r>
                        <a:rPr lang="en-US" altLang="ko-KR" sz="1200" b="1" dirty="0">
                          <a:solidFill>
                            <a:schemeClr val="bg1"/>
                          </a:solidFill>
                          <a:latin typeface="Calibri" panose="020F0502020204030204" pitchFamily="34" charset="0"/>
                          <a:ea typeface="Calibri" panose="020F0502020204030204" pitchFamily="34" charset="0"/>
                          <a:cs typeface="Calibri" panose="020F0502020204030204" pitchFamily="34" charset="0"/>
                        </a:rPr>
                        <a:t>Professional Treatment </a:t>
                      </a:r>
                    </a:p>
                    <a:p>
                      <a:pPr algn="ctr" latinLnBrk="1"/>
                      <a:r>
                        <a:rPr lang="en-US" altLang="ko-KR" sz="1200" b="0" dirty="0">
                          <a:solidFill>
                            <a:schemeClr val="bg1"/>
                          </a:solidFill>
                          <a:latin typeface="Calibri" panose="020F0502020204030204" pitchFamily="34" charset="0"/>
                          <a:ea typeface="Calibri" panose="020F0502020204030204" pitchFamily="34" charset="0"/>
                          <a:cs typeface="Calibri" panose="020F0502020204030204" pitchFamily="34" charset="0"/>
                        </a:rPr>
                        <a:t>– 3rd</a:t>
                      </a:r>
                      <a:r>
                        <a:rPr lang="tr-TR" altLang="ko-KR" sz="1200" b="0" dirty="0">
                          <a:solidFill>
                            <a:schemeClr val="bg1"/>
                          </a:solidFill>
                          <a:latin typeface="Calibri" panose="020F0502020204030204" pitchFamily="34" charset="0"/>
                          <a:ea typeface="Calibri" panose="020F0502020204030204" pitchFamily="34" charset="0"/>
                          <a:cs typeface="Calibri" panose="020F0502020204030204" pitchFamily="34" charset="0"/>
                        </a:rPr>
                        <a:t> Session</a:t>
                      </a:r>
                      <a:endParaRPr lang="ko-KR" altLang="en-US" sz="1200" b="0" dirty="0">
                        <a:solidFill>
                          <a:schemeClr val="bg1"/>
                        </a:solidFill>
                        <a:latin typeface="Calibri" panose="020F0502020204030204" pitchFamily="34" charset="0"/>
                        <a:cs typeface="Calibri" panose="020F0502020204030204" pitchFamily="34" charset="0"/>
                      </a:endParaRPr>
                    </a:p>
                    <a:p>
                      <a:pPr latinLnBrk="1"/>
                      <a:endParaRPr lang="ko-KR" altLang="en-US"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17875121"/>
                  </a:ext>
                </a:extLst>
              </a:tr>
              <a:tr h="1355587">
                <a:tc>
                  <a:txBody>
                    <a:bodyPr/>
                    <a:lstStyle/>
                    <a:p>
                      <a:pPr latinLnBrk="1"/>
                      <a:r>
                        <a:rPr lang="en-US" altLang="ko-KR" b="1" dirty="0">
                          <a:solidFill>
                            <a:schemeClr val="tx1"/>
                          </a:solidFill>
                          <a:latin typeface="Calibri" panose="020F0502020204030204" pitchFamily="34" charset="0"/>
                          <a:cs typeface="Calibri" panose="020F0502020204030204" pitchFamily="34" charset="0"/>
                        </a:rPr>
                        <a:t>April</a:t>
                      </a:r>
                    </a:p>
                    <a:p>
                      <a:pPr latinLnBrk="1"/>
                      <a:endParaRPr lang="en-US" altLang="ko-KR" sz="1200" dirty="0">
                        <a:solidFill>
                          <a:schemeClr val="tx1"/>
                        </a:solidFill>
                        <a:latin typeface="Calibri" panose="020F0502020204030204" pitchFamily="34" charset="0"/>
                        <a:cs typeface="Calibri" panose="020F0502020204030204" pitchFamily="34" charset="0"/>
                      </a:endParaRPr>
                    </a:p>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BIO-MESO </a:t>
                      </a:r>
                    </a:p>
                    <a:p>
                      <a:pPr algn="ctr" latinLnBrk="1"/>
                      <a:r>
                        <a:rPr lang="en-US" altLang="ko-KR" sz="1200" b="1" dirty="0">
                          <a:solidFill>
                            <a:schemeClr val="tx1"/>
                          </a:solidFill>
                          <a:latin typeface="Calibri" panose="020F0502020204030204" pitchFamily="34" charset="0"/>
                          <a:ea typeface="Calibri" panose="020F0502020204030204" pitchFamily="34" charset="0"/>
                          <a:cs typeface="Calibri" panose="020F0502020204030204" pitchFamily="34" charset="0"/>
                        </a:rPr>
                        <a:t>Homecare</a:t>
                      </a:r>
                    </a:p>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 Once a week</a:t>
                      </a:r>
                      <a:endParaRPr lang="ko-KR" altLang="en-US" sz="1200" dirty="0">
                        <a:solidFill>
                          <a:schemeClr val="tx1"/>
                        </a:solidFill>
                        <a:latin typeface="Calibri" panose="020F0502020204030204" pitchFamily="34" charset="0"/>
                        <a:cs typeface="Calibri" panose="020F0502020204030204" pitchFamily="34" charset="0"/>
                      </a:endParaRPr>
                    </a:p>
                    <a:p>
                      <a:pPr latinLnBrk="1"/>
                      <a:endParaRPr lang="ko-KR" altLang="en-US" dirty="0">
                        <a:solidFill>
                          <a:schemeClr val="tx1"/>
                        </a:solidFill>
                        <a:latin typeface="Calibri" panose="020F0502020204030204" pitchFamily="34" charset="0"/>
                        <a:cs typeface="Calibri" panose="020F0502020204030204" pitchFamily="34" charset="0"/>
                      </a:endParaRPr>
                    </a:p>
                  </a:txBody>
                  <a:tcPr/>
                </a:tc>
                <a:tc>
                  <a:txBody>
                    <a:bodyPr/>
                    <a:lstStyle/>
                    <a:p>
                      <a:pPr algn="l" latinLnBrk="1"/>
                      <a:r>
                        <a:rPr lang="en-US" altLang="ko-KR" b="1" dirty="0">
                          <a:solidFill>
                            <a:schemeClr val="tx1"/>
                          </a:solidFill>
                          <a:latin typeface="Calibri" panose="020F0502020204030204" pitchFamily="34" charset="0"/>
                          <a:cs typeface="Calibri" panose="020F0502020204030204" pitchFamily="34" charset="0"/>
                        </a:rPr>
                        <a:t>May</a:t>
                      </a:r>
                    </a:p>
                    <a:p>
                      <a:pPr algn="ctr" latinLnBrk="1"/>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BIO-MESO </a:t>
                      </a:r>
                    </a:p>
                    <a:p>
                      <a:pPr algn="ctr" latinLnBrk="1"/>
                      <a:r>
                        <a:rPr lang="en-US" altLang="ko-KR" sz="1200" b="1" dirty="0">
                          <a:solidFill>
                            <a:schemeClr val="tx1"/>
                          </a:solidFill>
                          <a:latin typeface="Calibri" panose="020F0502020204030204" pitchFamily="34" charset="0"/>
                          <a:ea typeface="Calibri" panose="020F0502020204030204" pitchFamily="34" charset="0"/>
                          <a:cs typeface="Calibri" panose="020F0502020204030204" pitchFamily="34" charset="0"/>
                        </a:rPr>
                        <a:t>Homecare</a:t>
                      </a:r>
                    </a:p>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 Once a week</a:t>
                      </a:r>
                      <a:endParaRPr lang="ko-KR" altLang="en-US" sz="1200" dirty="0">
                        <a:solidFill>
                          <a:schemeClr val="tx1"/>
                        </a:solidFill>
                        <a:latin typeface="Calibri" panose="020F0502020204030204" pitchFamily="34" charset="0"/>
                        <a:cs typeface="Calibri" panose="020F0502020204030204" pitchFamily="34" charset="0"/>
                      </a:endParaRPr>
                    </a:p>
                    <a:p>
                      <a:pPr latinLnBrk="1"/>
                      <a:endParaRPr lang="ko-KR" altLang="en-US" dirty="0">
                        <a:solidFill>
                          <a:schemeClr val="tx1"/>
                        </a:solidFill>
                        <a:latin typeface="Calibri" panose="020F0502020204030204" pitchFamily="34" charset="0"/>
                        <a:cs typeface="Calibri" panose="020F0502020204030204" pitchFamily="34" charset="0"/>
                      </a:endParaRPr>
                    </a:p>
                  </a:txBody>
                  <a:tcPr/>
                </a:tc>
                <a:tc>
                  <a:txBody>
                    <a:bodyPr/>
                    <a:lstStyle/>
                    <a:p>
                      <a:pPr algn="l" latinLnBrk="1"/>
                      <a:r>
                        <a:rPr lang="en-US" altLang="ko-KR" b="1" dirty="0">
                          <a:solidFill>
                            <a:schemeClr val="tx1"/>
                          </a:solidFill>
                          <a:latin typeface="Calibri" panose="020F0502020204030204" pitchFamily="34" charset="0"/>
                          <a:ea typeface="Calibri" panose="020F0502020204030204" pitchFamily="34" charset="0"/>
                          <a:cs typeface="Calibri" panose="020F0502020204030204" pitchFamily="34" charset="0"/>
                        </a:rPr>
                        <a:t>June</a:t>
                      </a:r>
                    </a:p>
                    <a:p>
                      <a:pPr algn="ctr" latinLnBrk="1"/>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BIO-MESO </a:t>
                      </a:r>
                    </a:p>
                    <a:p>
                      <a:pPr marL="0" marR="0" lvl="0" indent="0" algn="ctr" defTabSz="957687" rtl="0" eaLnBrk="1" fontAlgn="auto" latinLnBrk="1" hangingPunct="1">
                        <a:lnSpc>
                          <a:spcPct val="100000"/>
                        </a:lnSpc>
                        <a:spcBef>
                          <a:spcPts val="0"/>
                        </a:spcBef>
                        <a:spcAft>
                          <a:spcPts val="0"/>
                        </a:spcAft>
                        <a:buClrTx/>
                        <a:buSzTx/>
                        <a:buFontTx/>
                        <a:buNone/>
                        <a:tabLst/>
                        <a:defRPr/>
                      </a:pPr>
                      <a:r>
                        <a:rPr lang="en-US" altLang="ko-KR" sz="1200" b="1" dirty="0">
                          <a:solidFill>
                            <a:schemeClr val="tx1"/>
                          </a:solidFill>
                          <a:latin typeface="Calibri" panose="020F0502020204030204" pitchFamily="34" charset="0"/>
                          <a:ea typeface="Calibri" panose="020F0502020204030204" pitchFamily="34" charset="0"/>
                          <a:cs typeface="Calibri" panose="020F0502020204030204" pitchFamily="34" charset="0"/>
                        </a:rPr>
                        <a:t>Homecare</a:t>
                      </a:r>
                    </a:p>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 Once a week</a:t>
                      </a:r>
                      <a:endParaRPr lang="ko-KR" altLang="en-US" sz="1200" dirty="0">
                        <a:solidFill>
                          <a:schemeClr val="tx1"/>
                        </a:solidFill>
                        <a:latin typeface="Calibri" panose="020F0502020204030204" pitchFamily="34" charset="0"/>
                        <a:cs typeface="Calibri" panose="020F0502020204030204" pitchFamily="34" charset="0"/>
                      </a:endParaRPr>
                    </a:p>
                    <a:p>
                      <a:pPr latinLnBrk="1"/>
                      <a:endParaRPr lang="ko-KR" altLang="en-US"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2075875"/>
                  </a:ext>
                </a:extLst>
              </a:tr>
              <a:tr h="1249266">
                <a:tc>
                  <a:txBody>
                    <a:bodyPr/>
                    <a:lstStyle/>
                    <a:p>
                      <a:pPr algn="l" latinLnBrk="1"/>
                      <a:r>
                        <a:rPr lang="en-US" altLang="ko-KR" b="1" dirty="0">
                          <a:solidFill>
                            <a:schemeClr val="tx1"/>
                          </a:solidFill>
                          <a:latin typeface="Calibri" panose="020F0502020204030204" pitchFamily="34" charset="0"/>
                          <a:cs typeface="Calibri" panose="020F0502020204030204" pitchFamily="34" charset="0"/>
                        </a:rPr>
                        <a:t>July</a:t>
                      </a:r>
                    </a:p>
                    <a:p>
                      <a:pPr algn="ctr" latinLnBrk="1"/>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BIO-MESO </a:t>
                      </a:r>
                    </a:p>
                    <a:p>
                      <a:pPr algn="ctr" latinLnBrk="1"/>
                      <a:r>
                        <a:rPr lang="en-US" altLang="ko-KR" sz="1200" b="1" dirty="0">
                          <a:solidFill>
                            <a:schemeClr val="tx1"/>
                          </a:solidFill>
                          <a:latin typeface="Calibri" panose="020F0502020204030204" pitchFamily="34" charset="0"/>
                          <a:ea typeface="Calibri" panose="020F0502020204030204" pitchFamily="34" charset="0"/>
                          <a:cs typeface="Calibri" panose="020F0502020204030204" pitchFamily="34" charset="0"/>
                        </a:rPr>
                        <a:t>Homecare</a:t>
                      </a:r>
                    </a:p>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 Once a week</a:t>
                      </a:r>
                      <a:endParaRPr lang="ko-KR" altLang="en-US" sz="1200" dirty="0">
                        <a:solidFill>
                          <a:schemeClr val="tx1"/>
                        </a:solidFill>
                        <a:latin typeface="Calibri" panose="020F0502020204030204" pitchFamily="34" charset="0"/>
                        <a:cs typeface="Calibri" panose="020F0502020204030204" pitchFamily="34" charset="0"/>
                      </a:endParaRPr>
                    </a:p>
                    <a:p>
                      <a:pPr latinLnBrk="1"/>
                      <a:endParaRPr lang="ko-KR" altLang="en-US" dirty="0">
                        <a:solidFill>
                          <a:schemeClr val="tx1"/>
                        </a:solidFill>
                        <a:latin typeface="Calibri" panose="020F0502020204030204" pitchFamily="34" charset="0"/>
                        <a:cs typeface="Calibri" panose="020F0502020204030204" pitchFamily="34" charset="0"/>
                      </a:endParaRPr>
                    </a:p>
                  </a:txBody>
                  <a:tcPr/>
                </a:tc>
                <a:tc>
                  <a:txBody>
                    <a:bodyPr/>
                    <a:lstStyle/>
                    <a:p>
                      <a:pPr latinLnBrk="1"/>
                      <a:r>
                        <a:rPr lang="en-US" altLang="ko-KR" b="1" dirty="0">
                          <a:solidFill>
                            <a:schemeClr val="tx1"/>
                          </a:solidFill>
                          <a:latin typeface="Calibri" panose="020F0502020204030204" pitchFamily="34" charset="0"/>
                          <a:cs typeface="Calibri" panose="020F0502020204030204" pitchFamily="34" charset="0"/>
                        </a:rPr>
                        <a:t>August</a:t>
                      </a:r>
                    </a:p>
                    <a:p>
                      <a:pPr latinLnBrk="1"/>
                      <a:endParaRPr lang="en-US" altLang="ko-KR" b="1" dirty="0">
                        <a:solidFill>
                          <a:schemeClr val="tx1"/>
                        </a:solidFill>
                        <a:latin typeface="Calibri" panose="020F0502020204030204" pitchFamily="34" charset="0"/>
                        <a:cs typeface="Calibri" panose="020F0502020204030204" pitchFamily="34" charset="0"/>
                      </a:endParaRPr>
                    </a:p>
                    <a:p>
                      <a:pPr algn="ctr" latinLnBrk="1"/>
                      <a:r>
                        <a:rPr lang="en-US" altLang="ko-KR" sz="1200" b="1" dirty="0">
                          <a:solidFill>
                            <a:schemeClr val="tx1"/>
                          </a:solidFill>
                          <a:latin typeface="Calibri" panose="020F0502020204030204" pitchFamily="34" charset="0"/>
                          <a:cs typeface="Calibri" panose="020F0502020204030204" pitchFamily="34" charset="0"/>
                        </a:rPr>
                        <a:t>New Professional Procedure</a:t>
                      </a:r>
                      <a:endParaRPr lang="ko-KR" altLang="en-US" sz="1200" b="1" dirty="0">
                        <a:solidFill>
                          <a:schemeClr val="tx1"/>
                        </a:solidFill>
                        <a:latin typeface="Calibri" panose="020F0502020204030204" pitchFamily="34" charset="0"/>
                        <a:cs typeface="Calibri" panose="020F0502020204030204" pitchFamily="34" charset="0"/>
                      </a:endParaRPr>
                    </a:p>
                  </a:txBody>
                  <a:tcPr/>
                </a:tc>
                <a:tc>
                  <a:txBody>
                    <a:bodyPr/>
                    <a:lstStyle/>
                    <a:p>
                      <a:pPr latinLnBrk="1"/>
                      <a:endParaRPr lang="ko-KR" altLang="en-US"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19141434"/>
                  </a:ext>
                </a:extLst>
              </a:tr>
            </a:tbl>
          </a:graphicData>
        </a:graphic>
      </p:graphicFrame>
    </p:spTree>
    <p:extLst>
      <p:ext uri="{BB962C8B-B14F-4D97-AF65-F5344CB8AC3E}">
        <p14:creationId xmlns:p14="http://schemas.microsoft.com/office/powerpoint/2010/main" val="186647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0467-49A6-511F-505F-965626C57229}"/>
            </a:ext>
          </a:extLst>
        </p:cNvPr>
        <p:cNvGrpSpPr/>
        <p:nvPr/>
      </p:nvGrpSpPr>
      <p:grpSpPr>
        <a:xfrm>
          <a:off x="0" y="0"/>
          <a:ext cx="0" cy="0"/>
          <a:chOff x="0" y="0"/>
          <a:chExt cx="0" cy="0"/>
        </a:xfrm>
      </p:grpSpPr>
      <p:sp>
        <p:nvSpPr>
          <p:cNvPr id="7" name="직사각형 6">
            <a:extLst>
              <a:ext uri="{FF2B5EF4-FFF2-40B4-BE49-F238E27FC236}">
                <a16:creationId xmlns:a16="http://schemas.microsoft.com/office/drawing/2014/main" id="{93C64F73-9231-5E19-85A3-45335739AF45}"/>
              </a:ext>
            </a:extLst>
          </p:cNvPr>
          <p:cNvSpPr>
            <a:spLocks noChangeArrowheads="1"/>
          </p:cNvSpPr>
          <p:nvPr/>
        </p:nvSpPr>
        <p:spPr bwMode="auto">
          <a:xfrm>
            <a:off x="1590779" y="1988840"/>
            <a:ext cx="7970733" cy="477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Avoid use around the eyes and lips.</a:t>
            </a:r>
          </a:p>
          <a:p>
            <a:pPr marL="285750" indent="-285750">
              <a:buFont typeface="Wingdings" panose="05000000000000000000" pitchFamily="2" charset="2"/>
              <a:buChar char="§"/>
            </a:pPr>
            <a:r>
              <a:rPr lang="en-US" altLang="ko-KR" sz="1600" dirty="0">
                <a:solidFill>
                  <a:schemeClr val="tx1"/>
                </a:solidFill>
                <a:latin typeface="Calibri" pitchFamily="34" charset="0"/>
              </a:rPr>
              <a:t>Not suitable for the following skin types</a:t>
            </a:r>
          </a:p>
          <a:p>
            <a:pPr marL="285750" indent="-285750">
              <a:buFont typeface="Wingdings" panose="05000000000000000000" pitchFamily="2" charset="2"/>
              <a:buChar char="§"/>
            </a:pPr>
            <a:r>
              <a:rPr lang="en-US" altLang="ko-KR" sz="1600" dirty="0">
                <a:solidFill>
                  <a:schemeClr val="tx1"/>
                </a:solidFill>
                <a:latin typeface="Calibri" pitchFamily="34" charset="0"/>
              </a:rPr>
              <a:t>     1) Skin that has undergone other treatments </a:t>
            </a:r>
            <a:br>
              <a:rPr lang="en-US" altLang="ko-KR" sz="1600" dirty="0">
                <a:solidFill>
                  <a:schemeClr val="tx1"/>
                </a:solidFill>
                <a:latin typeface="Calibri" pitchFamily="34" charset="0"/>
              </a:rPr>
            </a:br>
            <a:r>
              <a:rPr lang="en-US" altLang="ko-KR" sz="1600" dirty="0">
                <a:solidFill>
                  <a:schemeClr val="tx1"/>
                </a:solidFill>
                <a:latin typeface="Calibri" pitchFamily="34" charset="0"/>
              </a:rPr>
              <a:t>     2) Pustular acne-prone skin </a:t>
            </a:r>
          </a:p>
          <a:p>
            <a:pPr marL="285750" indent="-285750">
              <a:buFont typeface="Wingdings" panose="05000000000000000000" pitchFamily="2" charset="2"/>
              <a:buChar char="§"/>
            </a:pPr>
            <a:r>
              <a:rPr lang="en-US" altLang="ko-KR" sz="1600" dirty="0">
                <a:solidFill>
                  <a:schemeClr val="tx1"/>
                </a:solidFill>
                <a:latin typeface="Calibri" pitchFamily="34" charset="0"/>
              </a:rPr>
              <a:t>     3) Skin with rosacea </a:t>
            </a:r>
          </a:p>
          <a:p>
            <a:pPr marL="285750" indent="-285750">
              <a:buFont typeface="Wingdings" panose="05000000000000000000" pitchFamily="2" charset="2"/>
              <a:buChar char="§"/>
            </a:pPr>
            <a:r>
              <a:rPr lang="en-US" altLang="ko-KR" sz="1600" dirty="0">
                <a:solidFill>
                  <a:schemeClr val="tx1"/>
                </a:solidFill>
                <a:latin typeface="Calibri" pitchFamily="34" charset="0"/>
              </a:rPr>
              <a:t>     4) Viral inflammations (such as warts, skin tags, and herpes)</a:t>
            </a:r>
          </a:p>
          <a:p>
            <a:pPr marL="285750" indent="-285750">
              <a:buFont typeface="Wingdings" panose="05000000000000000000" pitchFamily="2" charset="2"/>
              <a:buChar char="§"/>
            </a:pPr>
            <a:r>
              <a:rPr lang="en-US" altLang="ko-KR" sz="1600" dirty="0">
                <a:solidFill>
                  <a:schemeClr val="tx1"/>
                </a:solidFill>
                <a:latin typeface="Calibri" pitchFamily="34" charset="0"/>
              </a:rPr>
              <a:t>      5) Skin with open wounds</a:t>
            </a:r>
          </a:p>
          <a:p>
            <a:pPr marL="285750" indent="-285750">
              <a:buFont typeface="Wingdings" panose="05000000000000000000" pitchFamily="2" charset="2"/>
              <a:buChar char="§"/>
            </a:pPr>
            <a:r>
              <a:rPr lang="en-US" altLang="ko-KR" sz="1600" dirty="0">
                <a:solidFill>
                  <a:schemeClr val="tx1"/>
                </a:solidFill>
                <a:latin typeface="Calibri" pitchFamily="34" charset="0"/>
              </a:rPr>
              <a:t>After using beauty devices, peeling products, or high-concentration formulations that may irritate the skin, it is recommended to use this product only after the skin has fully recovered, as the skin may be in a highly sensitive state. (Do not use together.)</a:t>
            </a:r>
          </a:p>
          <a:p>
            <a:pPr marL="285750" indent="-285750">
              <a:buFont typeface="Wingdings" panose="05000000000000000000" pitchFamily="2" charset="2"/>
              <a:buChar char="§"/>
            </a:pPr>
            <a:r>
              <a:rPr lang="en-US" altLang="ko-KR" sz="1600" dirty="0">
                <a:solidFill>
                  <a:schemeClr val="tx1"/>
                </a:solidFill>
                <a:latin typeface="Calibri" pitchFamily="34" charset="0"/>
              </a:rPr>
              <a:t>Depending on skin type, mild irritation may last up to 3 days. </a:t>
            </a:r>
          </a:p>
          <a:p>
            <a:pPr marL="285750" indent="-285750">
              <a:buFont typeface="Wingdings" panose="05000000000000000000" pitchFamily="2" charset="2"/>
              <a:buChar char="§"/>
            </a:pPr>
            <a:r>
              <a:rPr lang="en-US" altLang="ko-KR" sz="1600" dirty="0">
                <a:solidFill>
                  <a:schemeClr val="tx1"/>
                </a:solidFill>
                <a:latin typeface="Calibri" pitchFamily="34" charset="0"/>
              </a:rPr>
              <a:t>Exfoliation may occur approximately 2 to 3 days after the treatment.</a:t>
            </a: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r>
              <a:rPr lang="en-US" altLang="ko-KR" sz="1600" dirty="0">
                <a:solidFill>
                  <a:schemeClr val="tx1"/>
                </a:solidFill>
                <a:latin typeface="Calibri" pitchFamily="34" charset="0"/>
              </a:rPr>
              <a:t> </a:t>
            </a:r>
          </a:p>
        </p:txBody>
      </p:sp>
      <p:sp>
        <p:nvSpPr>
          <p:cNvPr id="17" name="직사각형 16">
            <a:extLst>
              <a:ext uri="{FF2B5EF4-FFF2-40B4-BE49-F238E27FC236}">
                <a16:creationId xmlns:a16="http://schemas.microsoft.com/office/drawing/2014/main" id="{899AB37D-BCB1-B7FD-142A-BF844C34188D}"/>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3E362182-D715-E5E9-DA11-65A93AABB17F}"/>
              </a:ext>
            </a:extLst>
          </p:cNvPr>
          <p:cNvSpPr txBox="1"/>
          <p:nvPr/>
        </p:nvSpPr>
        <p:spPr>
          <a:xfrm>
            <a:off x="1722741" y="1412776"/>
            <a:ext cx="1312475"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Precaution</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8C17879A-9D4B-BADB-92C5-E2D07DF775A3}"/>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spTree>
    <p:extLst>
      <p:ext uri="{BB962C8B-B14F-4D97-AF65-F5344CB8AC3E}">
        <p14:creationId xmlns:p14="http://schemas.microsoft.com/office/powerpoint/2010/main" val="379859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a:spLocks noGrp="1"/>
          </p:cNvSpPr>
          <p:nvPr>
            <p:ph type="title"/>
          </p:nvPr>
        </p:nvSpPr>
        <p:spPr>
          <a:xfrm>
            <a:off x="2323164" y="3919119"/>
            <a:ext cx="5294132" cy="1107996"/>
          </a:xfrm>
        </p:spPr>
        <p:txBody>
          <a:bodyPr/>
          <a:lstStyle/>
          <a:p>
            <a:pPr algn="ctr"/>
            <a:r>
              <a:rPr lang="en-US" altLang="ko-KR" sz="3600" b="1" dirty="0">
                <a:latin typeface="Calibri" pitchFamily="34" charset="0"/>
              </a:rPr>
              <a:t>PRODUCTS</a:t>
            </a:r>
            <a:r>
              <a:rPr lang="ko-KR" altLang="en-US" sz="3600" b="1" dirty="0">
                <a:latin typeface="Calibri" pitchFamily="34" charset="0"/>
              </a:rPr>
              <a:t> </a:t>
            </a:r>
            <a:r>
              <a:rPr lang="en-US" altLang="ko-KR" sz="3600" b="1" dirty="0">
                <a:latin typeface="Calibri" pitchFamily="34" charset="0"/>
              </a:rPr>
              <a:t>&amp;</a:t>
            </a:r>
            <a:br>
              <a:rPr lang="en-US" altLang="ko-KR" sz="3600" b="1" dirty="0">
                <a:latin typeface="Calibri" pitchFamily="34" charset="0"/>
              </a:rPr>
            </a:br>
            <a:r>
              <a:rPr lang="en-US" altLang="ko-KR" sz="3600" b="1" dirty="0">
                <a:latin typeface="Calibri" pitchFamily="34" charset="0"/>
              </a:rPr>
              <a:t>KEY INGREDIENTS </a:t>
            </a:r>
            <a:endParaRPr lang="ko-KR" altLang="en-US" sz="3600" b="1" baseline="-25000" dirty="0">
              <a:latin typeface="Calibri" pitchFamily="34" charset="0"/>
            </a:endParaRPr>
          </a:p>
        </p:txBody>
      </p:sp>
      <p:sp>
        <p:nvSpPr>
          <p:cNvPr id="2" name="제목 1">
            <a:extLst>
              <a:ext uri="{FF2B5EF4-FFF2-40B4-BE49-F238E27FC236}">
                <a16:creationId xmlns:a16="http://schemas.microsoft.com/office/drawing/2014/main" id="{51E9628A-B217-5E7C-89C2-58E928822EEC}"/>
              </a:ext>
            </a:extLst>
          </p:cNvPr>
          <p:cNvSpPr txBox="1">
            <a:spLocks/>
          </p:cNvSpPr>
          <p:nvPr/>
        </p:nvSpPr>
        <p:spPr bwMode="auto">
          <a:xfrm>
            <a:off x="1332127" y="2595684"/>
            <a:ext cx="7941353"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defTabSz="956242" rtl="0" eaLnBrk="0" fontAlgn="base" latinLnBrk="1" hangingPunct="0">
              <a:spcBef>
                <a:spcPct val="0"/>
              </a:spcBef>
              <a:spcAft>
                <a:spcPct val="0"/>
              </a:spcAft>
              <a:defRPr sz="44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kumimoji="0" lang="en-US" altLang="ko-KR" sz="2800" b="1" dirty="0">
                <a:latin typeface="Calibri" pitchFamily="34" charset="0"/>
              </a:rPr>
              <a:t>GENOSYS BIO-MESO PDRN EXPERT AMPOULE 60000</a:t>
            </a:r>
            <a:endParaRPr kumimoji="0" lang="ko-KR" altLang="en-US" sz="2800" b="1" baseline="-25000" dirty="0">
              <a:latin typeface="Calibri" pitchFamily="34" charset="0"/>
            </a:endParaRPr>
          </a:p>
        </p:txBody>
      </p:sp>
    </p:spTree>
    <p:extLst>
      <p:ext uri="{BB962C8B-B14F-4D97-AF65-F5344CB8AC3E}">
        <p14:creationId xmlns:p14="http://schemas.microsoft.com/office/powerpoint/2010/main" val="272938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BAC92-23CA-CBB4-10B8-79E58F60C406}"/>
            </a:ext>
          </a:extLst>
        </p:cNvPr>
        <p:cNvGrpSpPr/>
        <p:nvPr/>
      </p:nvGrpSpPr>
      <p:grpSpPr>
        <a:xfrm>
          <a:off x="0" y="0"/>
          <a:ext cx="0" cy="0"/>
          <a:chOff x="0" y="0"/>
          <a:chExt cx="0" cy="0"/>
        </a:xfrm>
      </p:grpSpPr>
      <p:sp>
        <p:nvSpPr>
          <p:cNvPr id="17" name="직사각형 16">
            <a:extLst>
              <a:ext uri="{FF2B5EF4-FFF2-40B4-BE49-F238E27FC236}">
                <a16:creationId xmlns:a16="http://schemas.microsoft.com/office/drawing/2014/main" id="{C0688B8B-8933-D54C-E86C-372858B6CDD2}"/>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A15D65DA-1583-2197-3AB1-979833FAC8AF}"/>
              </a:ext>
            </a:extLst>
          </p:cNvPr>
          <p:cNvSpPr txBox="1"/>
          <p:nvPr/>
        </p:nvSpPr>
        <p:spPr>
          <a:xfrm>
            <a:off x="1722741" y="1412776"/>
            <a:ext cx="5734134"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Features – BIO-MESO PDRN EXPERT AMPOULE 60000</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E4DF21F2-55E8-A7A7-20C5-D5BCFFDA929F}"/>
              </a:ext>
            </a:extLst>
          </p:cNvPr>
          <p:cNvSpPr txBox="1">
            <a:spLocks/>
          </p:cNvSpPr>
          <p:nvPr/>
        </p:nvSpPr>
        <p:spPr bwMode="auto">
          <a:xfrm>
            <a:off x="1332127" y="294090"/>
            <a:ext cx="7581313"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EXPERT AMPOULE 60000</a:t>
            </a:r>
          </a:p>
        </p:txBody>
      </p:sp>
      <p:sp>
        <p:nvSpPr>
          <p:cNvPr id="2" name="직사각형 1">
            <a:extLst>
              <a:ext uri="{FF2B5EF4-FFF2-40B4-BE49-F238E27FC236}">
                <a16:creationId xmlns:a16="http://schemas.microsoft.com/office/drawing/2014/main" id="{EEA967A4-46A2-1E1B-76D9-23959C832CF9}"/>
              </a:ext>
            </a:extLst>
          </p:cNvPr>
          <p:cNvSpPr>
            <a:spLocks noChangeArrowheads="1"/>
          </p:cNvSpPr>
          <p:nvPr/>
        </p:nvSpPr>
        <p:spPr bwMode="auto">
          <a:xfrm>
            <a:off x="3368824" y="1844824"/>
            <a:ext cx="6192688" cy="35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For professional Use</a:t>
            </a:r>
          </a:p>
          <a:p>
            <a:pPr marL="285750" indent="-285750">
              <a:buFont typeface="Wingdings" panose="05000000000000000000" pitchFamily="2" charset="2"/>
              <a:buChar char="§"/>
            </a:pPr>
            <a:r>
              <a:rPr lang="en-US" altLang="ko-KR" sz="1600" dirty="0">
                <a:solidFill>
                  <a:schemeClr val="tx1"/>
                </a:solidFill>
                <a:latin typeface="Calibri" pitchFamily="34" charset="0"/>
              </a:rPr>
              <a:t>BIO-MESO™ PDRN: 60,000ppm</a:t>
            </a:r>
          </a:p>
          <a:p>
            <a:pPr marL="285750" indent="-285750">
              <a:buFont typeface="Wingdings" panose="05000000000000000000" pitchFamily="2" charset="2"/>
              <a:buChar char="§"/>
            </a:pPr>
            <a:r>
              <a:rPr lang="en-US" altLang="ko-KR" sz="1600" dirty="0">
                <a:solidFill>
                  <a:schemeClr val="tx1"/>
                </a:solidFill>
                <a:latin typeface="Calibri" pitchFamily="34" charset="0"/>
              </a:rPr>
              <a:t>Spicules per 1ml: 300,000~360,000ea</a:t>
            </a:r>
          </a:p>
          <a:p>
            <a:pPr marL="285750" indent="-285750">
              <a:buFont typeface="Wingdings" panose="05000000000000000000" pitchFamily="2" charset="2"/>
              <a:buChar char="§"/>
            </a:pPr>
            <a:r>
              <a:rPr lang="en-US" altLang="ko-KR" sz="1600" dirty="0">
                <a:solidFill>
                  <a:schemeClr val="tx1"/>
                </a:solidFill>
                <a:latin typeface="Calibri" pitchFamily="34" charset="0"/>
              </a:rPr>
              <a:t>Panthenol 10,000pppm + 5 ceramides</a:t>
            </a:r>
          </a:p>
          <a:p>
            <a:pPr marL="285750" indent="-285750">
              <a:buFont typeface="Wingdings" panose="05000000000000000000" pitchFamily="2" charset="2"/>
              <a:buChar char="§"/>
            </a:pPr>
            <a:r>
              <a:rPr lang="en-US" altLang="ko-KR" sz="1600" dirty="0">
                <a:solidFill>
                  <a:schemeClr val="tx1"/>
                </a:solidFill>
                <a:latin typeface="Calibri" pitchFamily="34" charset="0"/>
              </a:rPr>
              <a:t>8 Anti-aging peptides</a:t>
            </a:r>
          </a:p>
          <a:p>
            <a:pPr marL="285750" indent="-285750">
              <a:buFont typeface="Wingdings" panose="05000000000000000000" pitchFamily="2" charset="2"/>
              <a:buChar char="§"/>
            </a:pPr>
            <a:r>
              <a:rPr lang="en-US" altLang="ko-KR" sz="1600" dirty="0">
                <a:solidFill>
                  <a:schemeClr val="tx1"/>
                </a:solidFill>
                <a:latin typeface="Calibri" pitchFamily="34" charset="0"/>
              </a:rPr>
              <a:t>9 Growth factor peptides</a:t>
            </a:r>
          </a:p>
          <a:p>
            <a:pPr marL="285750" indent="-285750">
              <a:buFont typeface="Wingdings" panose="05000000000000000000" pitchFamily="2" charset="2"/>
              <a:buChar char="§"/>
            </a:pPr>
            <a:r>
              <a:rPr lang="en-US" altLang="ko-KR" sz="1600" dirty="0">
                <a:solidFill>
                  <a:schemeClr val="tx1"/>
                </a:solidFill>
                <a:latin typeface="Calibri" pitchFamily="34" charset="0"/>
              </a:rPr>
              <a:t>Usage frequency: Equivalent to a 1.0mm needle</a:t>
            </a:r>
          </a:p>
          <a:p>
            <a:r>
              <a:rPr lang="en-US" altLang="ko-KR" sz="1600" dirty="0">
                <a:solidFill>
                  <a:schemeClr val="tx1"/>
                </a:solidFill>
                <a:latin typeface="Calibri" pitchFamily="34" charset="0"/>
              </a:rPr>
              <a:t>       → recommended once a month</a:t>
            </a: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p:txBody>
      </p:sp>
      <p:pic>
        <p:nvPicPr>
          <p:cNvPr id="11" name="그림 10">
            <a:extLst>
              <a:ext uri="{FF2B5EF4-FFF2-40B4-BE49-F238E27FC236}">
                <a16:creationId xmlns:a16="http://schemas.microsoft.com/office/drawing/2014/main" id="{1395CC3D-C5EE-3352-8AD9-A788BF0D5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936573" y="1999896"/>
            <a:ext cx="297277" cy="1567392"/>
          </a:xfrm>
          <a:prstGeom prst="rect">
            <a:avLst/>
          </a:prstGeom>
        </p:spPr>
      </p:pic>
      <p:pic>
        <p:nvPicPr>
          <p:cNvPr id="16" name="그림 15">
            <a:extLst>
              <a:ext uri="{FF2B5EF4-FFF2-40B4-BE49-F238E27FC236}">
                <a16:creationId xmlns:a16="http://schemas.microsoft.com/office/drawing/2014/main" id="{9A38F59C-CB53-47D3-9135-9D9D4991F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270440" y="1999896"/>
            <a:ext cx="297277" cy="1567392"/>
          </a:xfrm>
          <a:prstGeom prst="rect">
            <a:avLst/>
          </a:prstGeom>
        </p:spPr>
      </p:pic>
      <p:pic>
        <p:nvPicPr>
          <p:cNvPr id="19" name="그림 18">
            <a:extLst>
              <a:ext uri="{FF2B5EF4-FFF2-40B4-BE49-F238E27FC236}">
                <a16:creationId xmlns:a16="http://schemas.microsoft.com/office/drawing/2014/main" id="{0626FA38-F4CB-5F4E-D9A0-2300660D1A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604309" y="1999896"/>
            <a:ext cx="297277" cy="1567392"/>
          </a:xfrm>
          <a:prstGeom prst="rect">
            <a:avLst/>
          </a:prstGeom>
        </p:spPr>
      </p:pic>
      <p:pic>
        <p:nvPicPr>
          <p:cNvPr id="21" name="그림 20">
            <a:extLst>
              <a:ext uri="{FF2B5EF4-FFF2-40B4-BE49-F238E27FC236}">
                <a16:creationId xmlns:a16="http://schemas.microsoft.com/office/drawing/2014/main" id="{DFD3E7EF-7DF0-5CB0-67DF-882CD0065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617974" y="2005624"/>
            <a:ext cx="297277" cy="1567392"/>
          </a:xfrm>
          <a:prstGeom prst="rect">
            <a:avLst/>
          </a:prstGeom>
        </p:spPr>
      </p:pic>
      <p:pic>
        <p:nvPicPr>
          <p:cNvPr id="28" name="그림 27">
            <a:extLst>
              <a:ext uri="{FF2B5EF4-FFF2-40B4-BE49-F238E27FC236}">
                <a16:creationId xmlns:a16="http://schemas.microsoft.com/office/drawing/2014/main" id="{D723DD10-BF8F-5F31-7A18-AA1D838D3C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9455" y="4127762"/>
            <a:ext cx="289941" cy="832560"/>
          </a:xfrm>
          <a:prstGeom prst="rect">
            <a:avLst/>
          </a:prstGeom>
        </p:spPr>
      </p:pic>
      <p:pic>
        <p:nvPicPr>
          <p:cNvPr id="29" name="그림 28">
            <a:extLst>
              <a:ext uri="{FF2B5EF4-FFF2-40B4-BE49-F238E27FC236}">
                <a16:creationId xmlns:a16="http://schemas.microsoft.com/office/drawing/2014/main" id="{8824F70D-634E-0CEF-1F39-26076DB62FFD}"/>
              </a:ext>
            </a:extLst>
          </p:cNvPr>
          <p:cNvPicPr>
            <a:picLocks noChangeAspect="1"/>
          </p:cNvPicPr>
          <p:nvPr/>
        </p:nvPicPr>
        <p:blipFill>
          <a:blip r:embed="rId5"/>
          <a:stretch>
            <a:fillRect/>
          </a:stretch>
        </p:blipFill>
        <p:spPr>
          <a:xfrm>
            <a:off x="4041819" y="4067569"/>
            <a:ext cx="369760" cy="892754"/>
          </a:xfrm>
          <a:prstGeom prst="rect">
            <a:avLst/>
          </a:prstGeom>
        </p:spPr>
      </p:pic>
      <p:pic>
        <p:nvPicPr>
          <p:cNvPr id="30" name="그림 29">
            <a:extLst>
              <a:ext uri="{FF2B5EF4-FFF2-40B4-BE49-F238E27FC236}">
                <a16:creationId xmlns:a16="http://schemas.microsoft.com/office/drawing/2014/main" id="{5A0E938C-5AB8-077D-AE74-8ABFA193F2CB}"/>
              </a:ext>
            </a:extLst>
          </p:cNvPr>
          <p:cNvPicPr>
            <a:picLocks noChangeAspect="1"/>
          </p:cNvPicPr>
          <p:nvPr/>
        </p:nvPicPr>
        <p:blipFill>
          <a:blip r:embed="rId6"/>
          <a:stretch>
            <a:fillRect/>
          </a:stretch>
        </p:blipFill>
        <p:spPr>
          <a:xfrm>
            <a:off x="5115595" y="4007831"/>
            <a:ext cx="414013" cy="981801"/>
          </a:xfrm>
          <a:prstGeom prst="rect">
            <a:avLst/>
          </a:prstGeom>
        </p:spPr>
      </p:pic>
      <p:pic>
        <p:nvPicPr>
          <p:cNvPr id="31" name="그림 30">
            <a:extLst>
              <a:ext uri="{FF2B5EF4-FFF2-40B4-BE49-F238E27FC236}">
                <a16:creationId xmlns:a16="http://schemas.microsoft.com/office/drawing/2014/main" id="{40D03CAE-9B9D-63B6-3694-0391C5F382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6930" y="4120827"/>
            <a:ext cx="814681" cy="844855"/>
          </a:xfrm>
          <a:prstGeom prst="rect">
            <a:avLst/>
          </a:prstGeom>
        </p:spPr>
      </p:pic>
      <p:pic>
        <p:nvPicPr>
          <p:cNvPr id="33" name="그림 32">
            <a:extLst>
              <a:ext uri="{FF2B5EF4-FFF2-40B4-BE49-F238E27FC236}">
                <a16:creationId xmlns:a16="http://schemas.microsoft.com/office/drawing/2014/main" id="{C9038CC7-549E-93C9-B7BF-15A922B7DCF5}"/>
              </a:ext>
            </a:extLst>
          </p:cNvPr>
          <p:cNvPicPr>
            <a:picLocks noChangeAspect="1"/>
          </p:cNvPicPr>
          <p:nvPr/>
        </p:nvPicPr>
        <p:blipFill>
          <a:blip r:embed="rId8"/>
          <a:stretch>
            <a:fillRect/>
          </a:stretch>
        </p:blipFill>
        <p:spPr>
          <a:xfrm>
            <a:off x="5749565" y="5122168"/>
            <a:ext cx="524821" cy="783865"/>
          </a:xfrm>
          <a:prstGeom prst="rect">
            <a:avLst/>
          </a:prstGeom>
        </p:spPr>
      </p:pic>
      <p:pic>
        <p:nvPicPr>
          <p:cNvPr id="34" name="그림 33">
            <a:extLst>
              <a:ext uri="{FF2B5EF4-FFF2-40B4-BE49-F238E27FC236}">
                <a16:creationId xmlns:a16="http://schemas.microsoft.com/office/drawing/2014/main" id="{3B0671CD-39DA-ED71-5468-CE0F3772C7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5069" y="5216462"/>
            <a:ext cx="808324" cy="713049"/>
          </a:xfrm>
          <a:prstGeom prst="rect">
            <a:avLst/>
          </a:prstGeom>
        </p:spPr>
      </p:pic>
      <p:pic>
        <p:nvPicPr>
          <p:cNvPr id="35" name="그림 34">
            <a:extLst>
              <a:ext uri="{FF2B5EF4-FFF2-40B4-BE49-F238E27FC236}">
                <a16:creationId xmlns:a16="http://schemas.microsoft.com/office/drawing/2014/main" id="{B8FFC74E-9ABB-4600-FA40-55809397EE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81623" y="5087951"/>
            <a:ext cx="445563" cy="913328"/>
          </a:xfrm>
          <a:prstGeom prst="rect">
            <a:avLst/>
          </a:prstGeom>
        </p:spPr>
      </p:pic>
      <p:pic>
        <p:nvPicPr>
          <p:cNvPr id="36" name="그림 35">
            <a:extLst>
              <a:ext uri="{FF2B5EF4-FFF2-40B4-BE49-F238E27FC236}">
                <a16:creationId xmlns:a16="http://schemas.microsoft.com/office/drawing/2014/main" id="{99E7B24F-A578-FB1C-3AB5-A5D98A67516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09476" y="5122167"/>
            <a:ext cx="362518" cy="783865"/>
          </a:xfrm>
          <a:prstGeom prst="rect">
            <a:avLst/>
          </a:prstGeom>
        </p:spPr>
      </p:pic>
      <p:sp>
        <p:nvSpPr>
          <p:cNvPr id="37" name="화살표: 오른쪽 36">
            <a:extLst>
              <a:ext uri="{FF2B5EF4-FFF2-40B4-BE49-F238E27FC236}">
                <a16:creationId xmlns:a16="http://schemas.microsoft.com/office/drawing/2014/main" id="{964F3496-5C46-CB28-2B56-EEB241680CC0}"/>
              </a:ext>
            </a:extLst>
          </p:cNvPr>
          <p:cNvSpPr/>
          <p:nvPr/>
        </p:nvSpPr>
        <p:spPr>
          <a:xfrm>
            <a:off x="3586883" y="4441645"/>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화살표: 오른쪽 37">
            <a:extLst>
              <a:ext uri="{FF2B5EF4-FFF2-40B4-BE49-F238E27FC236}">
                <a16:creationId xmlns:a16="http://schemas.microsoft.com/office/drawing/2014/main" id="{2F6F8C7A-84C6-2227-D8CC-7563FFC3C6FA}"/>
              </a:ext>
            </a:extLst>
          </p:cNvPr>
          <p:cNvSpPr/>
          <p:nvPr/>
        </p:nvSpPr>
        <p:spPr>
          <a:xfrm>
            <a:off x="4653683" y="4439967"/>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화살표: 오른쪽 38">
            <a:extLst>
              <a:ext uri="{FF2B5EF4-FFF2-40B4-BE49-F238E27FC236}">
                <a16:creationId xmlns:a16="http://schemas.microsoft.com/office/drawing/2014/main" id="{7ED4BDB9-A29E-4EA7-0A5A-39BFC6F2EBFC}"/>
              </a:ext>
            </a:extLst>
          </p:cNvPr>
          <p:cNvSpPr/>
          <p:nvPr/>
        </p:nvSpPr>
        <p:spPr>
          <a:xfrm>
            <a:off x="5777030" y="4469276"/>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화살표: 오른쪽 40">
            <a:extLst>
              <a:ext uri="{FF2B5EF4-FFF2-40B4-BE49-F238E27FC236}">
                <a16:creationId xmlns:a16="http://schemas.microsoft.com/office/drawing/2014/main" id="{B4EEF626-AEA6-ABD0-10D6-4A83D29D6273}"/>
              </a:ext>
            </a:extLst>
          </p:cNvPr>
          <p:cNvSpPr/>
          <p:nvPr/>
        </p:nvSpPr>
        <p:spPr>
          <a:xfrm>
            <a:off x="7314028" y="4469276"/>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화살표: 오른쪽 41">
            <a:extLst>
              <a:ext uri="{FF2B5EF4-FFF2-40B4-BE49-F238E27FC236}">
                <a16:creationId xmlns:a16="http://schemas.microsoft.com/office/drawing/2014/main" id="{6FCBB5A0-DF45-97B5-29CB-5258FC7562AF}"/>
              </a:ext>
            </a:extLst>
          </p:cNvPr>
          <p:cNvSpPr/>
          <p:nvPr/>
        </p:nvSpPr>
        <p:spPr>
          <a:xfrm>
            <a:off x="2000672" y="5419463"/>
            <a:ext cx="20809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화살표: 오른쪽 42">
            <a:extLst>
              <a:ext uri="{FF2B5EF4-FFF2-40B4-BE49-F238E27FC236}">
                <a16:creationId xmlns:a16="http://schemas.microsoft.com/office/drawing/2014/main" id="{8C20977D-E643-0683-6993-2070BC6F5AC4}"/>
              </a:ext>
            </a:extLst>
          </p:cNvPr>
          <p:cNvSpPr/>
          <p:nvPr/>
        </p:nvSpPr>
        <p:spPr>
          <a:xfrm>
            <a:off x="5403627" y="5407288"/>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화살표: 오른쪽 43">
            <a:extLst>
              <a:ext uri="{FF2B5EF4-FFF2-40B4-BE49-F238E27FC236}">
                <a16:creationId xmlns:a16="http://schemas.microsoft.com/office/drawing/2014/main" id="{E0F15F99-FB44-60A7-B85B-9CC254A801FC}"/>
              </a:ext>
            </a:extLst>
          </p:cNvPr>
          <p:cNvSpPr/>
          <p:nvPr/>
        </p:nvSpPr>
        <p:spPr>
          <a:xfrm>
            <a:off x="7370227" y="5378920"/>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화살표: 오른쪽 44">
            <a:extLst>
              <a:ext uri="{FF2B5EF4-FFF2-40B4-BE49-F238E27FC236}">
                <a16:creationId xmlns:a16="http://schemas.microsoft.com/office/drawing/2014/main" id="{4A07A0E6-312C-641D-4CF3-AF32B06B52CD}"/>
              </a:ext>
            </a:extLst>
          </p:cNvPr>
          <p:cNvSpPr/>
          <p:nvPr/>
        </p:nvSpPr>
        <p:spPr>
          <a:xfrm>
            <a:off x="8433402" y="5378920"/>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TextBox 45">
            <a:extLst>
              <a:ext uri="{FF2B5EF4-FFF2-40B4-BE49-F238E27FC236}">
                <a16:creationId xmlns:a16="http://schemas.microsoft.com/office/drawing/2014/main" id="{7A5B6DA4-FA75-4750-2B74-0905E8EC5131}"/>
              </a:ext>
            </a:extLst>
          </p:cNvPr>
          <p:cNvSpPr txBox="1"/>
          <p:nvPr/>
        </p:nvSpPr>
        <p:spPr>
          <a:xfrm>
            <a:off x="2905646" y="5098720"/>
            <a:ext cx="1099950" cy="276999"/>
          </a:xfrm>
          <a:prstGeom prst="rect">
            <a:avLst/>
          </a:prstGeom>
          <a:solidFill>
            <a:schemeClr val="accent1">
              <a:lumMod val="20000"/>
              <a:lumOff val="80000"/>
            </a:schemeClr>
          </a:solidFill>
        </p:spPr>
        <p:txBody>
          <a:bodyPr wrap="square" rtlCol="0">
            <a:spAutoFit/>
          </a:bodyPr>
          <a:lstStyle/>
          <a:p>
            <a:r>
              <a:rPr lang="en-US" altLang="ko-KR" sz="1200" dirty="0">
                <a:solidFill>
                  <a:srgbClr val="00B0F0"/>
                </a:solidFill>
              </a:rPr>
              <a:t>Treatment Tip</a:t>
            </a:r>
            <a:endParaRPr lang="ko-KR" altLang="en-US" sz="1200" dirty="0">
              <a:solidFill>
                <a:srgbClr val="00B0F0"/>
              </a:solidFill>
            </a:endParaRPr>
          </a:p>
        </p:txBody>
      </p:sp>
      <p:pic>
        <p:nvPicPr>
          <p:cNvPr id="47" name="그림 46">
            <a:extLst>
              <a:ext uri="{FF2B5EF4-FFF2-40B4-BE49-F238E27FC236}">
                <a16:creationId xmlns:a16="http://schemas.microsoft.com/office/drawing/2014/main" id="{C1C3DAB4-298C-9BBB-45A7-81CEDDCACB3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361055" y="5121900"/>
            <a:ext cx="410418" cy="941283"/>
          </a:xfrm>
          <a:prstGeom prst="rect">
            <a:avLst/>
          </a:prstGeom>
        </p:spPr>
      </p:pic>
      <p:sp>
        <p:nvSpPr>
          <p:cNvPr id="48" name="TextBox 47">
            <a:extLst>
              <a:ext uri="{FF2B5EF4-FFF2-40B4-BE49-F238E27FC236}">
                <a16:creationId xmlns:a16="http://schemas.microsoft.com/office/drawing/2014/main" id="{ED622993-AF62-ECEA-0302-21A62D6C419F}"/>
              </a:ext>
            </a:extLst>
          </p:cNvPr>
          <p:cNvSpPr txBox="1"/>
          <p:nvPr/>
        </p:nvSpPr>
        <p:spPr>
          <a:xfrm>
            <a:off x="2828479" y="5419463"/>
            <a:ext cx="2343868" cy="400110"/>
          </a:xfrm>
          <a:prstGeom prst="rect">
            <a:avLst/>
          </a:prstGeom>
          <a:noFill/>
        </p:spPr>
        <p:txBody>
          <a:bodyPr wrap="square" rtlCol="0">
            <a:spAutoFit/>
          </a:bodyPr>
          <a:lstStyle/>
          <a:p>
            <a:r>
              <a:rPr lang="en-US" altLang="ko-KR" sz="1000" dirty="0">
                <a:solidFill>
                  <a:srgbClr val="00B0F0"/>
                </a:solidFill>
                <a:latin typeface="Calibri" panose="020F0502020204030204" pitchFamily="34" charset="0"/>
                <a:ea typeface="Calibri" panose="020F0502020204030204" pitchFamily="34" charset="0"/>
                <a:cs typeface="Calibri" panose="020F0502020204030204" pitchFamily="34" charset="0"/>
              </a:rPr>
              <a:t>To reduce the intensity of the treatment, </a:t>
            </a:r>
          </a:p>
          <a:p>
            <a:r>
              <a:rPr lang="en-US" altLang="ko-KR" sz="1000" dirty="0">
                <a:solidFill>
                  <a:srgbClr val="00B0F0"/>
                </a:solidFill>
                <a:latin typeface="Calibri" panose="020F0502020204030204" pitchFamily="34" charset="0"/>
                <a:ea typeface="Calibri" panose="020F0502020204030204" pitchFamily="34" charset="0"/>
                <a:cs typeface="Calibri" panose="020F0502020204030204" pitchFamily="34" charset="0"/>
              </a:rPr>
              <a:t>skip the HSC application step.</a:t>
            </a:r>
            <a:endParaRPr lang="ko-KR" altLang="en-US" sz="1000" dirty="0">
              <a:solidFill>
                <a:srgbClr val="00B0F0"/>
              </a:solidFill>
              <a:latin typeface="Calibri" panose="020F0502020204030204" pitchFamily="34" charset="0"/>
              <a:ea typeface="+mn-ea"/>
              <a:cs typeface="Calibri" panose="020F0502020204030204" pitchFamily="34" charset="0"/>
            </a:endParaRPr>
          </a:p>
        </p:txBody>
      </p:sp>
      <p:sp>
        <p:nvSpPr>
          <p:cNvPr id="49" name="TextBox 48">
            <a:extLst>
              <a:ext uri="{FF2B5EF4-FFF2-40B4-BE49-F238E27FC236}">
                <a16:creationId xmlns:a16="http://schemas.microsoft.com/office/drawing/2014/main" id="{76263F1A-0399-79AD-C73F-9F9730D9BD10}"/>
              </a:ext>
            </a:extLst>
          </p:cNvPr>
          <p:cNvSpPr txBox="1"/>
          <p:nvPr/>
        </p:nvSpPr>
        <p:spPr>
          <a:xfrm>
            <a:off x="1568624" y="6066089"/>
            <a:ext cx="8315822" cy="400110"/>
          </a:xfrm>
          <a:prstGeom prst="rect">
            <a:avLst/>
          </a:prstGeom>
          <a:noFill/>
        </p:spPr>
        <p:txBody>
          <a:bodyPr wrap="square">
            <a:spAutoFit/>
          </a:bodyPr>
          <a:lstStyle/>
          <a:p>
            <a:r>
              <a:rPr lang="en-US" altLang="ko-KR" sz="1000" dirty="0">
                <a:solidFill>
                  <a:schemeClr val="tx1"/>
                </a:solidFill>
                <a:latin typeface="+mn-ea"/>
                <a:ea typeface="+mn-ea"/>
              </a:rPr>
              <a:t>Makeup Remover → Snow O₂ → Snow Booster → EZ CO₂ Mask → </a:t>
            </a:r>
            <a:r>
              <a:rPr lang="en-US" altLang="ko-KR" sz="1000" dirty="0">
                <a:solidFill>
                  <a:schemeClr val="accent6">
                    <a:lumMod val="75000"/>
                  </a:schemeClr>
                </a:solidFill>
                <a:latin typeface="+mn-ea"/>
                <a:ea typeface="+mn-ea"/>
              </a:rPr>
              <a:t>Bio-</a:t>
            </a:r>
            <a:r>
              <a:rPr lang="en-US" altLang="ko-KR" sz="1000" dirty="0" err="1">
                <a:solidFill>
                  <a:schemeClr val="accent6">
                    <a:lumMod val="75000"/>
                  </a:schemeClr>
                </a:solidFill>
                <a:latin typeface="+mn-ea"/>
                <a:ea typeface="+mn-ea"/>
              </a:rPr>
              <a:t>Meso</a:t>
            </a:r>
            <a:r>
              <a:rPr lang="en-US" altLang="ko-KR" sz="1000" dirty="0">
                <a:solidFill>
                  <a:schemeClr val="accent6">
                    <a:lumMod val="75000"/>
                  </a:schemeClr>
                </a:solidFill>
                <a:latin typeface="+mn-ea"/>
                <a:ea typeface="+mn-ea"/>
              </a:rPr>
              <a:t> PDRN Expert Ampoule 60000 </a:t>
            </a:r>
            <a:r>
              <a:rPr lang="en-US" altLang="ko-KR" sz="1000" dirty="0">
                <a:solidFill>
                  <a:schemeClr val="tx1"/>
                </a:solidFill>
                <a:latin typeface="+mn-ea"/>
                <a:ea typeface="+mn-ea"/>
              </a:rPr>
              <a:t>→ </a:t>
            </a:r>
            <a:r>
              <a:rPr lang="en-US" altLang="ko-KR" sz="1000" dirty="0">
                <a:solidFill>
                  <a:srgbClr val="00B0F0"/>
                </a:solidFill>
                <a:latin typeface="+mn-ea"/>
                <a:ea typeface="+mn-ea"/>
              </a:rPr>
              <a:t>Intensive Hydro Gel Cream </a:t>
            </a:r>
            <a:r>
              <a:rPr lang="en-US" altLang="ko-KR" sz="1000" dirty="0">
                <a:solidFill>
                  <a:schemeClr val="tx1"/>
                </a:solidFill>
                <a:latin typeface="+mn-ea"/>
                <a:ea typeface="+mn-ea"/>
              </a:rPr>
              <a:t>→ Bio Ferment Age-Defying Mask / Skin Reboot PDRN Mask Pack → Soothing Repair Post Cream → Skin Rescue Overnight Cream Mask</a:t>
            </a:r>
          </a:p>
        </p:txBody>
      </p:sp>
      <p:sp>
        <p:nvSpPr>
          <p:cNvPr id="50" name="직사각형 49">
            <a:extLst>
              <a:ext uri="{FF2B5EF4-FFF2-40B4-BE49-F238E27FC236}">
                <a16:creationId xmlns:a16="http://schemas.microsoft.com/office/drawing/2014/main" id="{1D1490AA-8335-C566-E98E-031E2B1684FF}"/>
              </a:ext>
            </a:extLst>
          </p:cNvPr>
          <p:cNvSpPr>
            <a:spLocks noChangeArrowheads="1"/>
          </p:cNvSpPr>
          <p:nvPr/>
        </p:nvSpPr>
        <p:spPr bwMode="auto">
          <a:xfrm>
            <a:off x="1586026" y="4022155"/>
            <a:ext cx="1369959" cy="34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Protocol </a:t>
            </a:r>
          </a:p>
        </p:txBody>
      </p:sp>
      <p:sp>
        <p:nvSpPr>
          <p:cNvPr id="54" name="TextBox 53">
            <a:extLst>
              <a:ext uri="{FF2B5EF4-FFF2-40B4-BE49-F238E27FC236}">
                <a16:creationId xmlns:a16="http://schemas.microsoft.com/office/drawing/2014/main" id="{AEBE2F86-8620-3BD2-8102-AB6CB11E6E38}"/>
              </a:ext>
            </a:extLst>
          </p:cNvPr>
          <p:cNvSpPr txBox="1"/>
          <p:nvPr/>
        </p:nvSpPr>
        <p:spPr>
          <a:xfrm>
            <a:off x="1765508" y="3636834"/>
            <a:ext cx="1119872" cy="261610"/>
          </a:xfrm>
          <a:prstGeom prst="rect">
            <a:avLst/>
          </a:prstGeom>
          <a:solidFill>
            <a:schemeClr val="bg1"/>
          </a:solidFill>
        </p:spPr>
        <p:txBody>
          <a:bodyPr wrap="square">
            <a:spAutoFit/>
          </a:bodyPr>
          <a:lstStyle/>
          <a:p>
            <a:pPr algn="ctr"/>
            <a:r>
              <a:rPr lang="en-US" altLang="ko-KR"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[3ml x 4ea]</a:t>
            </a:r>
            <a:endParaRPr lang="ko-KR" altLang="en-US" sz="1100" dirty="0">
              <a:solidFill>
                <a:schemeClr val="tx1"/>
              </a:solidFill>
              <a:latin typeface="Calibri" panose="020F0502020204030204" pitchFamily="34" charset="0"/>
              <a:cs typeface="Calibri" panose="020F0502020204030204" pitchFamily="34" charset="0"/>
            </a:endParaRPr>
          </a:p>
        </p:txBody>
      </p:sp>
      <p:pic>
        <p:nvPicPr>
          <p:cNvPr id="3" name="그림 2">
            <a:extLst>
              <a:ext uri="{FF2B5EF4-FFF2-40B4-BE49-F238E27FC236}">
                <a16:creationId xmlns:a16="http://schemas.microsoft.com/office/drawing/2014/main" id="{8544FAEC-B1B1-C402-464F-B18A4C738C4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flipH="1">
            <a:off x="7776981" y="4113719"/>
            <a:ext cx="155066" cy="817589"/>
          </a:xfrm>
          <a:prstGeom prst="rect">
            <a:avLst/>
          </a:prstGeom>
        </p:spPr>
      </p:pic>
    </p:spTree>
    <p:extLst>
      <p:ext uri="{BB962C8B-B14F-4D97-AF65-F5344CB8AC3E}">
        <p14:creationId xmlns:p14="http://schemas.microsoft.com/office/powerpoint/2010/main" val="356284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1567D-D4D9-D6D3-EC22-E60FF5EF59D5}"/>
            </a:ext>
          </a:extLst>
        </p:cNvPr>
        <p:cNvGrpSpPr/>
        <p:nvPr/>
      </p:nvGrpSpPr>
      <p:grpSpPr>
        <a:xfrm>
          <a:off x="0" y="0"/>
          <a:ext cx="0" cy="0"/>
          <a:chOff x="0" y="0"/>
          <a:chExt cx="0" cy="0"/>
        </a:xfrm>
      </p:grpSpPr>
      <p:sp>
        <p:nvSpPr>
          <p:cNvPr id="17" name="직사각형 16">
            <a:extLst>
              <a:ext uri="{FF2B5EF4-FFF2-40B4-BE49-F238E27FC236}">
                <a16:creationId xmlns:a16="http://schemas.microsoft.com/office/drawing/2014/main" id="{703A1DCA-D2CC-83CF-43E9-5347B5647F5C}"/>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8A21AB83-5863-56CE-E6BB-005FC329A168}"/>
              </a:ext>
            </a:extLst>
          </p:cNvPr>
          <p:cNvSpPr txBox="1"/>
          <p:nvPr/>
        </p:nvSpPr>
        <p:spPr>
          <a:xfrm>
            <a:off x="1722741" y="1412776"/>
            <a:ext cx="6445034" cy="380480"/>
          </a:xfrm>
          <a:prstGeom prst="rect">
            <a:avLst/>
          </a:prstGeom>
          <a:noFill/>
        </p:spPr>
        <p:txBody>
          <a:bodyPr wrap="none" tIns="72000" bIns="0" rtlCol="0">
            <a:spAutoFit/>
          </a:bodyPr>
          <a:lstStyle/>
          <a:p>
            <a:r>
              <a:rPr lang="tr-TR" altLang="ko-KR" sz="2000" dirty="0">
                <a:solidFill>
                  <a:schemeClr val="tx1"/>
                </a:solidFill>
                <a:latin typeface="Calibri" pitchFamily="34" charset="0"/>
              </a:rPr>
              <a:t>Key</a:t>
            </a:r>
            <a:r>
              <a:rPr lang="ko-KR" altLang="en-US" sz="2000" dirty="0">
                <a:solidFill>
                  <a:schemeClr val="tx1"/>
                </a:solidFill>
                <a:latin typeface="Calibri" pitchFamily="34" charset="0"/>
              </a:rPr>
              <a:t> </a:t>
            </a:r>
            <a:r>
              <a:rPr lang="en-US" altLang="ko-KR" sz="2000" dirty="0">
                <a:solidFill>
                  <a:schemeClr val="tx1"/>
                </a:solidFill>
                <a:latin typeface="Calibri" pitchFamily="34" charset="0"/>
              </a:rPr>
              <a:t>Ingredients – BIO-MESO PDRN EXPERT AMPOULE 60000 </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A3E66CE0-08CD-1F43-15D9-298F60BBE3E4}"/>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sp>
        <p:nvSpPr>
          <p:cNvPr id="2" name="제목 1">
            <a:extLst>
              <a:ext uri="{FF2B5EF4-FFF2-40B4-BE49-F238E27FC236}">
                <a16:creationId xmlns:a16="http://schemas.microsoft.com/office/drawing/2014/main" id="{DFE4FFEC-5FBA-0EDA-CEF4-83E8FAFF1CF9}"/>
              </a:ext>
            </a:extLst>
          </p:cNvPr>
          <p:cNvSpPr txBox="1">
            <a:spLocks/>
          </p:cNvSpPr>
          <p:nvPr/>
        </p:nvSpPr>
        <p:spPr bwMode="auto">
          <a:xfrm>
            <a:off x="1332127" y="294090"/>
            <a:ext cx="7581313"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EXPERT AMPOULE 60000</a:t>
            </a:r>
          </a:p>
        </p:txBody>
      </p:sp>
      <p:sp>
        <p:nvSpPr>
          <p:cNvPr id="3" name="사각형: 둥근 모서리 2">
            <a:extLst>
              <a:ext uri="{FF2B5EF4-FFF2-40B4-BE49-F238E27FC236}">
                <a16:creationId xmlns:a16="http://schemas.microsoft.com/office/drawing/2014/main" id="{C0EB3062-85DA-0DE0-6C1B-A8DB1D1049F0}"/>
              </a:ext>
            </a:extLst>
          </p:cNvPr>
          <p:cNvSpPr/>
          <p:nvPr/>
        </p:nvSpPr>
        <p:spPr>
          <a:xfrm>
            <a:off x="575052" y="2265888"/>
            <a:ext cx="2952328" cy="3168352"/>
          </a:xfrm>
          <a:prstGeom prst="roundRect">
            <a:avLst>
              <a:gd name="adj" fmla="val 10544"/>
            </a:avLst>
          </a:prstGeom>
          <a:solidFill>
            <a:srgbClr val="FDE9E9">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68C0995E-04BE-D4D6-354F-AE12403ADB29}"/>
              </a:ext>
            </a:extLst>
          </p:cNvPr>
          <p:cNvSpPr txBox="1"/>
          <p:nvPr/>
        </p:nvSpPr>
        <p:spPr>
          <a:xfrm>
            <a:off x="575051" y="2972901"/>
            <a:ext cx="2930291" cy="2123658"/>
          </a:xfrm>
          <a:prstGeom prst="rect">
            <a:avLst/>
          </a:prstGeom>
          <a:noFill/>
        </p:spPr>
        <p:txBody>
          <a:bodyPr wrap="square">
            <a:spAutoFit/>
          </a:bodyPr>
          <a:lstStyle/>
          <a:p>
            <a:pPr lvl="0" algn="ctr" latinLnBrk="1"/>
            <a:r>
              <a:rPr lang="en-US" altLang="ko-KR" sz="1200" dirty="0">
                <a:solidFill>
                  <a:schemeClr val="tx1"/>
                </a:solidFill>
                <a:effectLst/>
                <a:latin typeface="+mn-ea"/>
                <a:ea typeface="+mn-ea"/>
                <a:cs typeface="맑은 고딕" panose="020B0503020000020004" pitchFamily="50" charset="-127"/>
              </a:rPr>
              <a:t>PDRN </a:t>
            </a:r>
          </a:p>
          <a:p>
            <a:pPr lvl="0" algn="ctr"/>
            <a:r>
              <a:rPr lang="tr-TR" altLang="ko-KR" sz="1200" dirty="0">
                <a:solidFill>
                  <a:schemeClr val="tx1"/>
                </a:solidFill>
                <a:latin typeface="+mn-ea"/>
                <a:ea typeface="+mn-ea"/>
                <a:cs typeface="맑은 고딕" panose="020B0503020000020004" pitchFamily="50" charset="-127"/>
              </a:rPr>
              <a:t>Acetyl Hexapeptide-8</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Copper Tripeptide-1</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Hexapeptide-9</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Nonapeptide-1</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Palmitoyl Pentapeptide-4</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Palmitoyl Tripeptide-1</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Palmitoyl Tetrapeptide-7</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Palmitoyl Tripeptide-1</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rPr>
              <a:t>Collagen</a:t>
            </a:r>
            <a:endParaRPr lang="en-US" altLang="ko-KR" sz="1200" dirty="0">
              <a:solidFill>
                <a:schemeClr val="tx1"/>
              </a:solidFill>
              <a:latin typeface="+mn-ea"/>
              <a:ea typeface="+mn-ea"/>
            </a:endParaRPr>
          </a:p>
          <a:p>
            <a:pPr lvl="0" algn="ctr"/>
            <a:r>
              <a:rPr lang="tr-TR" altLang="ko-KR" sz="1200" dirty="0">
                <a:solidFill>
                  <a:schemeClr val="tx1"/>
                </a:solidFill>
                <a:latin typeface="+mn-ea"/>
                <a:ea typeface="+mn-ea"/>
              </a:rPr>
              <a:t>Elastin</a:t>
            </a:r>
            <a:endParaRPr lang="ko-KR" altLang="en-US" sz="1200" dirty="0">
              <a:solidFill>
                <a:schemeClr val="tx1"/>
              </a:solidFill>
              <a:latin typeface="+mn-ea"/>
              <a:ea typeface="+mn-ea"/>
            </a:endParaRPr>
          </a:p>
        </p:txBody>
      </p:sp>
      <p:sp>
        <p:nvSpPr>
          <p:cNvPr id="8" name="사각형: 둥근 모서리 7">
            <a:extLst>
              <a:ext uri="{FF2B5EF4-FFF2-40B4-BE49-F238E27FC236}">
                <a16:creationId xmlns:a16="http://schemas.microsoft.com/office/drawing/2014/main" id="{0D887077-948B-4561-87CD-62ACFC9D206F}"/>
              </a:ext>
            </a:extLst>
          </p:cNvPr>
          <p:cNvSpPr/>
          <p:nvPr/>
        </p:nvSpPr>
        <p:spPr>
          <a:xfrm>
            <a:off x="3630918" y="2276872"/>
            <a:ext cx="2952328" cy="3168352"/>
          </a:xfrm>
          <a:prstGeom prst="roundRect">
            <a:avLst>
              <a:gd name="adj" fmla="val 9104"/>
            </a:avLst>
          </a:prstGeom>
          <a:solidFill>
            <a:srgbClr val="FDE9E9">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3B679151-00BB-DD2F-33BE-F1419143F4FC}"/>
              </a:ext>
            </a:extLst>
          </p:cNvPr>
          <p:cNvSpPr txBox="1"/>
          <p:nvPr/>
        </p:nvSpPr>
        <p:spPr>
          <a:xfrm>
            <a:off x="3630918" y="2988982"/>
            <a:ext cx="2952328" cy="1754326"/>
          </a:xfrm>
          <a:prstGeom prst="rect">
            <a:avLst/>
          </a:prstGeom>
          <a:noFill/>
        </p:spPr>
        <p:txBody>
          <a:bodyPr wrap="square">
            <a:spAutoFit/>
          </a:bodyPr>
          <a:lstStyle/>
          <a:p>
            <a:pPr lvl="0" algn="ctr"/>
            <a:r>
              <a:rPr lang="tr-TR" altLang="ko-KR" sz="1200" dirty="0">
                <a:solidFill>
                  <a:schemeClr val="tx1"/>
                </a:solidFill>
                <a:latin typeface="+mn-ea"/>
                <a:ea typeface="+mn-ea"/>
                <a:cs typeface="맑은 고딕" panose="020B0503020000020004" pitchFamily="50" charset="-127"/>
              </a:rPr>
              <a:t>sh-Polypeptide-22</a:t>
            </a:r>
            <a:r>
              <a:rPr lang="en-US" altLang="ko-KR" sz="1200" dirty="0">
                <a:solidFill>
                  <a:schemeClr val="tx1"/>
                </a:solidFill>
                <a:latin typeface="+mn-ea"/>
                <a:ea typeface="+mn-ea"/>
                <a:cs typeface="맑은 고딕" panose="020B0503020000020004" pitchFamily="50" charset="-127"/>
              </a:rPr>
              <a:t> </a:t>
            </a:r>
            <a:r>
              <a:rPr lang="en-US" altLang="ko-KR" sz="1200" dirty="0">
                <a:solidFill>
                  <a:schemeClr val="tx1"/>
                </a:solidFill>
                <a:effectLst/>
                <a:latin typeface="+mn-ea"/>
                <a:ea typeface="+mn-ea"/>
                <a:cs typeface="맑은 고딕" panose="020B0503020000020004" pitchFamily="50" charset="-127"/>
              </a:rPr>
              <a:t>(TGF)</a:t>
            </a:r>
          </a:p>
          <a:p>
            <a:pPr lvl="0" algn="ctr"/>
            <a:r>
              <a:rPr lang="tr-TR" altLang="ko-KR" sz="1200" dirty="0">
                <a:solidFill>
                  <a:schemeClr val="tx1"/>
                </a:solidFill>
                <a:latin typeface="+mn-ea"/>
                <a:ea typeface="+mn-ea"/>
                <a:cs typeface="맑은 고딕" panose="020B0503020000020004" pitchFamily="50" charset="-127"/>
              </a:rPr>
              <a:t>sh-Oligopeptide-1</a:t>
            </a:r>
            <a:r>
              <a:rPr lang="en-US" altLang="ko-KR" sz="1200" dirty="0">
                <a:solidFill>
                  <a:schemeClr val="tx1"/>
                </a:solidFill>
                <a:effectLst/>
                <a:latin typeface="+mn-ea"/>
                <a:ea typeface="+mn-ea"/>
                <a:cs typeface="맑은 고딕" panose="020B0503020000020004" pitchFamily="50" charset="-127"/>
              </a:rPr>
              <a:t>(EGF)</a:t>
            </a:r>
          </a:p>
          <a:p>
            <a:pPr lvl="0" algn="ctr"/>
            <a:r>
              <a:rPr lang="tr-TR" altLang="ko-KR" sz="1200" dirty="0">
                <a:solidFill>
                  <a:schemeClr val="tx1"/>
                </a:solidFill>
                <a:latin typeface="+mn-ea"/>
                <a:ea typeface="+mn-ea"/>
                <a:cs typeface="맑은 고딕" panose="020B0503020000020004" pitchFamily="50" charset="-127"/>
              </a:rPr>
              <a:t>sh-Polypeptide-1</a:t>
            </a:r>
            <a:r>
              <a:rPr lang="en-US" altLang="ko-KR" sz="1200" dirty="0">
                <a:solidFill>
                  <a:schemeClr val="tx1"/>
                </a:solidFill>
                <a:latin typeface="+mn-ea"/>
                <a:ea typeface="+mn-ea"/>
                <a:cs typeface="맑은 고딕" panose="020B0503020000020004" pitchFamily="50" charset="-127"/>
              </a:rPr>
              <a:t> </a:t>
            </a:r>
            <a:r>
              <a:rPr lang="en-US" altLang="ko-KR" sz="1200" dirty="0">
                <a:solidFill>
                  <a:schemeClr val="tx1"/>
                </a:solidFill>
                <a:effectLst/>
                <a:latin typeface="+mn-ea"/>
                <a:ea typeface="+mn-ea"/>
                <a:cs typeface="맑은 고딕" panose="020B0503020000020004" pitchFamily="50" charset="-127"/>
              </a:rPr>
              <a:t>(</a:t>
            </a:r>
            <a:r>
              <a:rPr lang="en-US" altLang="ko-KR" sz="1200" dirty="0" err="1">
                <a:solidFill>
                  <a:schemeClr val="tx1"/>
                </a:solidFill>
                <a:effectLst/>
                <a:latin typeface="+mn-ea"/>
                <a:ea typeface="+mn-ea"/>
                <a:cs typeface="맑은 고딕" panose="020B0503020000020004" pitchFamily="50" charset="-127"/>
              </a:rPr>
              <a:t>bFGF</a:t>
            </a:r>
            <a:r>
              <a:rPr lang="en-US" altLang="ko-KR" sz="1200" dirty="0">
                <a:solidFill>
                  <a:schemeClr val="tx1"/>
                </a:solidFill>
                <a:effectLst/>
                <a:latin typeface="+mn-ea"/>
                <a:ea typeface="+mn-ea"/>
                <a:cs typeface="맑은 고딕" panose="020B0503020000020004" pitchFamily="50" charset="-127"/>
              </a:rPr>
              <a:t>)</a:t>
            </a:r>
          </a:p>
          <a:p>
            <a:pPr lvl="0" algn="ctr"/>
            <a:r>
              <a:rPr lang="tr-TR" altLang="ko-KR" sz="1200" dirty="0">
                <a:solidFill>
                  <a:schemeClr val="tx1"/>
                </a:solidFill>
                <a:latin typeface="+mn-ea"/>
                <a:ea typeface="+mn-ea"/>
                <a:cs typeface="맑은 고딕" panose="020B0503020000020004" pitchFamily="50" charset="-127"/>
              </a:rPr>
              <a:t>sh-Polypeptide-9</a:t>
            </a:r>
            <a:r>
              <a:rPr lang="en-US" altLang="ko-KR" sz="1200" dirty="0">
                <a:solidFill>
                  <a:schemeClr val="tx1"/>
                </a:solidFill>
                <a:latin typeface="+mn-ea"/>
                <a:ea typeface="+mn-ea"/>
                <a:cs typeface="맑은 고딕" panose="020B0503020000020004" pitchFamily="50" charset="-127"/>
              </a:rPr>
              <a:t> </a:t>
            </a:r>
            <a:r>
              <a:rPr lang="en-US" altLang="ko-KR" sz="1200" dirty="0">
                <a:solidFill>
                  <a:schemeClr val="tx1"/>
                </a:solidFill>
                <a:effectLst/>
                <a:latin typeface="+mn-ea"/>
                <a:ea typeface="+mn-ea"/>
                <a:cs typeface="맑은 고딕" panose="020B0503020000020004" pitchFamily="50" charset="-127"/>
              </a:rPr>
              <a:t>(VEGF)</a:t>
            </a:r>
          </a:p>
          <a:p>
            <a:pPr lvl="0" algn="ctr"/>
            <a:r>
              <a:rPr lang="tr-TR" altLang="ko-KR" sz="1200" dirty="0">
                <a:solidFill>
                  <a:schemeClr val="tx1"/>
                </a:solidFill>
                <a:latin typeface="+mn-ea"/>
                <a:ea typeface="+mn-ea"/>
                <a:cs typeface="맑은 고딕" panose="020B0503020000020004" pitchFamily="50" charset="-127"/>
              </a:rPr>
              <a:t>sh-Oligopeptide-2</a:t>
            </a:r>
            <a:r>
              <a:rPr lang="en-US" altLang="ko-KR" sz="1200" dirty="0">
                <a:solidFill>
                  <a:schemeClr val="tx1"/>
                </a:solidFill>
                <a:latin typeface="+mn-ea"/>
                <a:ea typeface="+mn-ea"/>
                <a:cs typeface="맑은 고딕" panose="020B0503020000020004" pitchFamily="50" charset="-127"/>
              </a:rPr>
              <a:t> </a:t>
            </a:r>
            <a:r>
              <a:rPr lang="en-US" altLang="ko-KR" sz="1200" dirty="0">
                <a:solidFill>
                  <a:schemeClr val="tx1"/>
                </a:solidFill>
                <a:effectLst/>
                <a:latin typeface="+mn-ea"/>
                <a:ea typeface="+mn-ea"/>
                <a:cs typeface="맑은 고딕" panose="020B0503020000020004" pitchFamily="50" charset="-127"/>
              </a:rPr>
              <a:t>(IGF)</a:t>
            </a:r>
          </a:p>
          <a:p>
            <a:pPr lvl="0" algn="ctr"/>
            <a:r>
              <a:rPr lang="tr-TR" altLang="ko-KR" sz="1200" dirty="0">
                <a:solidFill>
                  <a:schemeClr val="tx1"/>
                </a:solidFill>
                <a:latin typeface="+mn-ea"/>
                <a:ea typeface="+mn-ea"/>
                <a:cs typeface="맑은 고딕" panose="020B0503020000020004" pitchFamily="50" charset="-127"/>
              </a:rPr>
              <a:t>sh-Polypeptide-11</a:t>
            </a:r>
            <a:r>
              <a:rPr lang="en-US" altLang="ko-KR" sz="1200" dirty="0">
                <a:solidFill>
                  <a:schemeClr val="tx1"/>
                </a:solidFill>
                <a:latin typeface="+mn-ea"/>
                <a:ea typeface="+mn-ea"/>
                <a:cs typeface="맑은 고딕" panose="020B0503020000020004" pitchFamily="50" charset="-127"/>
              </a:rPr>
              <a:t> </a:t>
            </a:r>
            <a:r>
              <a:rPr lang="en-US" altLang="ko-KR" sz="1200" dirty="0">
                <a:solidFill>
                  <a:schemeClr val="tx1"/>
                </a:solidFill>
                <a:effectLst/>
                <a:latin typeface="+mn-ea"/>
                <a:ea typeface="+mn-ea"/>
                <a:cs typeface="맑은 고딕" panose="020B0503020000020004" pitchFamily="50" charset="-127"/>
              </a:rPr>
              <a:t>(</a:t>
            </a:r>
            <a:r>
              <a:rPr lang="en-US" altLang="ko-KR" sz="1200" dirty="0" err="1">
                <a:solidFill>
                  <a:schemeClr val="tx1"/>
                </a:solidFill>
                <a:effectLst/>
                <a:latin typeface="+mn-ea"/>
                <a:ea typeface="+mn-ea"/>
                <a:cs typeface="맑은 고딕" panose="020B0503020000020004" pitchFamily="50" charset="-127"/>
              </a:rPr>
              <a:t>aFGF</a:t>
            </a:r>
            <a:r>
              <a:rPr lang="en-US" altLang="ko-KR" sz="1200" dirty="0">
                <a:solidFill>
                  <a:schemeClr val="tx1"/>
                </a:solidFill>
                <a:effectLst/>
                <a:latin typeface="+mn-ea"/>
                <a:ea typeface="+mn-ea"/>
                <a:cs typeface="맑은 고딕" panose="020B0503020000020004" pitchFamily="50" charset="-127"/>
              </a:rPr>
              <a:t>)</a:t>
            </a:r>
          </a:p>
          <a:p>
            <a:pPr lvl="0" algn="ctr"/>
            <a:r>
              <a:rPr lang="tr-TR" altLang="ko-KR" sz="1200" dirty="0">
                <a:solidFill>
                  <a:schemeClr val="tx1"/>
                </a:solidFill>
                <a:latin typeface="+mn-ea"/>
                <a:ea typeface="+mn-ea"/>
                <a:cs typeface="맑은 고딕" panose="020B0503020000020004" pitchFamily="50" charset="-127"/>
              </a:rPr>
              <a:t>sh-Polypeptide-3</a:t>
            </a:r>
            <a:r>
              <a:rPr lang="en-US" altLang="ko-KR" sz="1200" dirty="0">
                <a:solidFill>
                  <a:schemeClr val="tx1"/>
                </a:solidFill>
                <a:latin typeface="+mn-ea"/>
                <a:ea typeface="+mn-ea"/>
                <a:cs typeface="맑은 고딕" panose="020B0503020000020004" pitchFamily="50" charset="-127"/>
              </a:rPr>
              <a:t> </a:t>
            </a:r>
            <a:r>
              <a:rPr lang="en-US" altLang="ko-KR" sz="1200" dirty="0">
                <a:solidFill>
                  <a:schemeClr val="tx1"/>
                </a:solidFill>
                <a:effectLst/>
                <a:latin typeface="+mn-ea"/>
                <a:ea typeface="+mn-ea"/>
                <a:cs typeface="맑은 고딕" panose="020B0503020000020004" pitchFamily="50" charset="-127"/>
              </a:rPr>
              <a:t>(KGF)</a:t>
            </a:r>
          </a:p>
          <a:p>
            <a:pPr lvl="0" algn="ctr"/>
            <a:r>
              <a:rPr lang="tr-TR" altLang="ko-KR" sz="1200" dirty="0">
                <a:solidFill>
                  <a:schemeClr val="tx1"/>
                </a:solidFill>
                <a:latin typeface="+mn-ea"/>
                <a:ea typeface="+mn-ea"/>
                <a:cs typeface="맑은 고딕" panose="020B0503020000020004" pitchFamily="50" charset="-127"/>
              </a:rPr>
              <a:t>sh-Polypeptide-16</a:t>
            </a:r>
            <a:r>
              <a:rPr lang="en-US" altLang="ko-KR" sz="1200" dirty="0">
                <a:solidFill>
                  <a:schemeClr val="tx1"/>
                </a:solidFill>
                <a:latin typeface="+mn-ea"/>
                <a:ea typeface="+mn-ea"/>
                <a:cs typeface="맑은 고딕" panose="020B0503020000020004" pitchFamily="50" charset="-127"/>
              </a:rPr>
              <a:t> </a:t>
            </a:r>
            <a:r>
              <a:rPr lang="en-US" altLang="ko-KR" sz="1200" dirty="0">
                <a:solidFill>
                  <a:schemeClr val="tx1"/>
                </a:solidFill>
                <a:effectLst/>
                <a:latin typeface="+mn-ea"/>
                <a:ea typeface="+mn-ea"/>
                <a:cs typeface="맑은 고딕" panose="020B0503020000020004" pitchFamily="50" charset="-127"/>
              </a:rPr>
              <a:t>(</a:t>
            </a:r>
            <a:r>
              <a:rPr lang="en-US" altLang="ko-KR" sz="1200" dirty="0" err="1">
                <a:solidFill>
                  <a:schemeClr val="tx1"/>
                </a:solidFill>
                <a:effectLst/>
                <a:latin typeface="+mn-ea"/>
                <a:ea typeface="+mn-ea"/>
                <a:cs typeface="맑은 고딕" panose="020B0503020000020004" pitchFamily="50" charset="-127"/>
              </a:rPr>
              <a:t>PlGF</a:t>
            </a:r>
            <a:r>
              <a:rPr lang="en-US" altLang="ko-KR" sz="1200" dirty="0">
                <a:solidFill>
                  <a:schemeClr val="tx1"/>
                </a:solidFill>
                <a:effectLst/>
                <a:latin typeface="+mn-ea"/>
                <a:ea typeface="+mn-ea"/>
                <a:cs typeface="맑은 고딕" panose="020B0503020000020004" pitchFamily="50" charset="-127"/>
              </a:rPr>
              <a:t>)</a:t>
            </a:r>
          </a:p>
          <a:p>
            <a:pPr lvl="0" algn="ctr"/>
            <a:r>
              <a:rPr lang="tr-TR" altLang="ko-KR" sz="1200" dirty="0">
                <a:solidFill>
                  <a:schemeClr val="tx1"/>
                </a:solidFill>
                <a:latin typeface="+mn-ea"/>
                <a:ea typeface="+mn-ea"/>
                <a:cs typeface="맑은 고딕" panose="020B0503020000020004" pitchFamily="50" charset="-127"/>
              </a:rPr>
              <a:t>sh-Polypeptide-62</a:t>
            </a:r>
            <a:r>
              <a:rPr lang="en-US" altLang="ko-KR" sz="1200" dirty="0">
                <a:solidFill>
                  <a:schemeClr val="tx1"/>
                </a:solidFill>
                <a:latin typeface="+mn-ea"/>
                <a:ea typeface="+mn-ea"/>
                <a:cs typeface="맑은 고딕" panose="020B0503020000020004" pitchFamily="50" charset="-127"/>
              </a:rPr>
              <a:t> </a:t>
            </a:r>
            <a:r>
              <a:rPr lang="en-US" altLang="ko-KR" sz="1200" dirty="0">
                <a:solidFill>
                  <a:schemeClr val="tx1"/>
                </a:solidFill>
                <a:effectLst/>
                <a:latin typeface="+mn-ea"/>
                <a:ea typeface="+mn-ea"/>
                <a:cs typeface="맑은 고딕" panose="020B0503020000020004" pitchFamily="50" charset="-127"/>
              </a:rPr>
              <a:t>(HGF)</a:t>
            </a:r>
          </a:p>
        </p:txBody>
      </p:sp>
      <p:grpSp>
        <p:nvGrpSpPr>
          <p:cNvPr id="13" name="그룹 12">
            <a:extLst>
              <a:ext uri="{FF2B5EF4-FFF2-40B4-BE49-F238E27FC236}">
                <a16:creationId xmlns:a16="http://schemas.microsoft.com/office/drawing/2014/main" id="{6326AED7-EBDF-D725-83E9-80B609E546D2}"/>
              </a:ext>
            </a:extLst>
          </p:cNvPr>
          <p:cNvGrpSpPr/>
          <p:nvPr/>
        </p:nvGrpSpPr>
        <p:grpSpPr>
          <a:xfrm>
            <a:off x="6681192" y="2276872"/>
            <a:ext cx="2952328" cy="3168352"/>
            <a:chOff x="6537176" y="2029489"/>
            <a:chExt cx="2952328" cy="3168352"/>
          </a:xfrm>
          <a:solidFill>
            <a:srgbClr val="FDE9E9">
              <a:alpha val="50196"/>
            </a:srgbClr>
          </a:solidFill>
        </p:grpSpPr>
        <p:sp>
          <p:nvSpPr>
            <p:cNvPr id="14" name="사각형: 둥근 모서리 13">
              <a:extLst>
                <a:ext uri="{FF2B5EF4-FFF2-40B4-BE49-F238E27FC236}">
                  <a16:creationId xmlns:a16="http://schemas.microsoft.com/office/drawing/2014/main" id="{807455D1-F696-5336-1B1D-FAF58B3F82C5}"/>
                </a:ext>
              </a:extLst>
            </p:cNvPr>
            <p:cNvSpPr/>
            <p:nvPr/>
          </p:nvSpPr>
          <p:spPr>
            <a:xfrm>
              <a:off x="6537176" y="2029489"/>
              <a:ext cx="2952328" cy="3168352"/>
            </a:xfrm>
            <a:prstGeom prst="roundRect">
              <a:avLst>
                <a:gd name="adj" fmla="val 910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CE49D26E-C571-26F2-19A4-0D32514A0B53}"/>
                </a:ext>
              </a:extLst>
            </p:cNvPr>
            <p:cNvSpPr txBox="1"/>
            <p:nvPr/>
          </p:nvSpPr>
          <p:spPr>
            <a:xfrm>
              <a:off x="6537176" y="2736502"/>
              <a:ext cx="2952328" cy="1569660"/>
            </a:xfrm>
            <a:prstGeom prst="rect">
              <a:avLst/>
            </a:prstGeom>
            <a:noFill/>
          </p:spPr>
          <p:txBody>
            <a:bodyPr wrap="square">
              <a:spAutoFit/>
            </a:bodyPr>
            <a:lstStyle/>
            <a:p>
              <a:pPr algn="ctr"/>
              <a:r>
                <a:rPr lang="en-US" altLang="ko-KR" sz="1200" dirty="0">
                  <a:solidFill>
                    <a:schemeClr val="tx1"/>
                  </a:solidFill>
                  <a:latin typeface="+mn-ea"/>
                  <a:cs typeface="맑은 고딕" panose="020B0503020000020004" pitchFamily="50" charset="-127"/>
                </a:rPr>
                <a:t>PDRN</a:t>
              </a:r>
            </a:p>
            <a:p>
              <a:pPr lvl="0" algn="ctr"/>
              <a:r>
                <a:rPr lang="en-US" altLang="ko-KR" sz="1200" dirty="0">
                  <a:solidFill>
                    <a:schemeClr val="tx1"/>
                  </a:solidFill>
                  <a:latin typeface="+mn-ea"/>
                  <a:cs typeface="맑은 고딕" panose="020B0503020000020004" pitchFamily="50" charset="-127"/>
                </a:rPr>
                <a:t>Panthenol</a:t>
              </a:r>
            </a:p>
            <a:p>
              <a:pPr lvl="0" algn="ctr"/>
              <a:r>
                <a:rPr lang="tr-TR" altLang="ko-KR" sz="1200" dirty="0">
                  <a:solidFill>
                    <a:schemeClr val="tx1"/>
                  </a:solidFill>
                  <a:latin typeface="+mn-ea"/>
                  <a:cs typeface="맑은 고딕" panose="020B0503020000020004" pitchFamily="50" charset="-127"/>
                </a:rPr>
                <a:t>Ceramide NP</a:t>
              </a:r>
              <a:endParaRPr lang="en-US" altLang="ko-KR" sz="1200" dirty="0">
                <a:solidFill>
                  <a:schemeClr val="tx1"/>
                </a:solidFill>
                <a:latin typeface="+mn-ea"/>
                <a:cs typeface="맑은 고딕" panose="020B0503020000020004" pitchFamily="50" charset="-127"/>
              </a:endParaRPr>
            </a:p>
            <a:p>
              <a:pPr lvl="0" algn="ctr"/>
              <a:r>
                <a:rPr lang="tr-TR" altLang="ko-KR" sz="1200" dirty="0">
                  <a:solidFill>
                    <a:schemeClr val="tx1"/>
                  </a:solidFill>
                  <a:latin typeface="+mn-ea"/>
                  <a:cs typeface="맑은 고딕" panose="020B0503020000020004" pitchFamily="50" charset="-127"/>
                </a:rPr>
                <a:t>Ceramide EOP</a:t>
              </a:r>
              <a:endParaRPr lang="en-US" altLang="ko-KR" sz="1200" dirty="0">
                <a:solidFill>
                  <a:schemeClr val="tx1"/>
                </a:solidFill>
                <a:latin typeface="+mn-ea"/>
                <a:cs typeface="맑은 고딕" panose="020B0503020000020004" pitchFamily="50" charset="-127"/>
              </a:endParaRPr>
            </a:p>
            <a:p>
              <a:pPr lvl="0" algn="ctr"/>
              <a:r>
                <a:rPr lang="tr-TR" altLang="ko-KR" sz="1200" dirty="0">
                  <a:solidFill>
                    <a:schemeClr val="tx1"/>
                  </a:solidFill>
                  <a:latin typeface="+mn-ea"/>
                  <a:cs typeface="맑은 고딕" panose="020B0503020000020004" pitchFamily="50" charset="-127"/>
                </a:rPr>
                <a:t>Ceramide AS</a:t>
              </a:r>
              <a:endParaRPr lang="en-US" altLang="ko-KR" sz="1200" dirty="0">
                <a:solidFill>
                  <a:schemeClr val="tx1"/>
                </a:solidFill>
                <a:latin typeface="+mn-ea"/>
                <a:cs typeface="맑은 고딕" panose="020B0503020000020004" pitchFamily="50" charset="-127"/>
              </a:endParaRPr>
            </a:p>
            <a:p>
              <a:pPr lvl="0" algn="ctr"/>
              <a:r>
                <a:rPr lang="tr-TR" altLang="ko-KR" sz="1200" dirty="0">
                  <a:solidFill>
                    <a:schemeClr val="tx1"/>
                  </a:solidFill>
                  <a:latin typeface="+mn-ea"/>
                  <a:cs typeface="맑은 고딕" panose="020B0503020000020004" pitchFamily="50" charset="-127"/>
                </a:rPr>
                <a:t>Ceramide AP</a:t>
              </a:r>
              <a:endParaRPr lang="en-US" altLang="ko-KR" sz="1200" dirty="0">
                <a:solidFill>
                  <a:schemeClr val="tx1"/>
                </a:solidFill>
                <a:latin typeface="+mn-ea"/>
                <a:cs typeface="맑은 고딕" panose="020B0503020000020004" pitchFamily="50" charset="-127"/>
              </a:endParaRPr>
            </a:p>
            <a:p>
              <a:pPr lvl="0" algn="ctr"/>
              <a:r>
                <a:rPr lang="tr-TR" altLang="ko-KR" sz="1200" dirty="0">
                  <a:solidFill>
                    <a:schemeClr val="tx1"/>
                  </a:solidFill>
                  <a:latin typeface="+mn-ea"/>
                  <a:cs typeface="맑은 고딕" panose="020B0503020000020004" pitchFamily="50" charset="-127"/>
                </a:rPr>
                <a:t>Ceramide NS</a:t>
              </a:r>
              <a:endParaRPr lang="en-US" altLang="ko-KR" sz="1200" dirty="0">
                <a:solidFill>
                  <a:schemeClr val="tx1"/>
                </a:solidFill>
                <a:latin typeface="+mn-ea"/>
                <a:cs typeface="맑은 고딕" panose="020B0503020000020004" pitchFamily="50" charset="-127"/>
              </a:endParaRPr>
            </a:p>
            <a:p>
              <a:pPr lvl="0" algn="ctr"/>
              <a:r>
                <a:rPr lang="tr-TR" altLang="ko-KR" sz="1200" dirty="0">
                  <a:solidFill>
                    <a:schemeClr val="tx1"/>
                  </a:solidFill>
                  <a:latin typeface="+mn-ea"/>
                  <a:cs typeface="맑은 고딕" panose="020B0503020000020004" pitchFamily="50" charset="-127"/>
                </a:rPr>
                <a:t>Phytosphingosine</a:t>
              </a:r>
              <a:endParaRPr lang="ko-KR" altLang="en-US" sz="1200" dirty="0">
                <a:solidFill>
                  <a:schemeClr val="tx1"/>
                </a:solidFill>
                <a:latin typeface="+mn-ea"/>
                <a:cs typeface="맑은 고딕" panose="020B0503020000020004" pitchFamily="50" charset="-127"/>
              </a:endParaRPr>
            </a:p>
          </p:txBody>
        </p:sp>
      </p:grpSp>
      <p:sp>
        <p:nvSpPr>
          <p:cNvPr id="16" name="사각형: 둥근 모서리 15">
            <a:extLst>
              <a:ext uri="{FF2B5EF4-FFF2-40B4-BE49-F238E27FC236}">
                <a16:creationId xmlns:a16="http://schemas.microsoft.com/office/drawing/2014/main" id="{C5C3056B-B5B8-5096-5BE6-621DE82C8D54}"/>
              </a:ext>
            </a:extLst>
          </p:cNvPr>
          <p:cNvSpPr/>
          <p:nvPr/>
        </p:nvSpPr>
        <p:spPr>
          <a:xfrm>
            <a:off x="575051" y="2265888"/>
            <a:ext cx="2930292" cy="489660"/>
          </a:xfrm>
          <a:prstGeom prst="roundRect">
            <a:avLst>
              <a:gd name="adj" fmla="val 50000"/>
            </a:avLst>
          </a:prstGeom>
          <a:solidFill>
            <a:srgbClr val="F9B1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Anti-Aging</a:t>
            </a:r>
            <a:endParaRPr lang="ko-KR" altLang="en-US" sz="1400" b="1" dirty="0">
              <a:solidFill>
                <a:schemeClr val="tx1"/>
              </a:solidFill>
            </a:endParaRPr>
          </a:p>
        </p:txBody>
      </p:sp>
      <p:sp>
        <p:nvSpPr>
          <p:cNvPr id="19" name="사각형: 둥근 모서리 18">
            <a:extLst>
              <a:ext uri="{FF2B5EF4-FFF2-40B4-BE49-F238E27FC236}">
                <a16:creationId xmlns:a16="http://schemas.microsoft.com/office/drawing/2014/main" id="{5CC81F41-2DBD-B0D9-E660-7DB5BE57B1F2}"/>
              </a:ext>
            </a:extLst>
          </p:cNvPr>
          <p:cNvSpPr/>
          <p:nvPr/>
        </p:nvSpPr>
        <p:spPr>
          <a:xfrm>
            <a:off x="3641936" y="2276872"/>
            <a:ext cx="2930292" cy="489660"/>
          </a:xfrm>
          <a:prstGeom prst="roundRect">
            <a:avLst>
              <a:gd name="adj" fmla="val 50000"/>
            </a:avLst>
          </a:prstGeom>
          <a:solidFill>
            <a:srgbClr val="FBD1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Skin Revitalizing</a:t>
            </a:r>
            <a:endParaRPr lang="ko-KR" altLang="en-US" sz="1400" b="1" dirty="0">
              <a:solidFill>
                <a:schemeClr val="tx1"/>
              </a:solidFill>
            </a:endParaRPr>
          </a:p>
        </p:txBody>
      </p:sp>
      <p:sp>
        <p:nvSpPr>
          <p:cNvPr id="20" name="사각형: 둥근 모서리 19">
            <a:extLst>
              <a:ext uri="{FF2B5EF4-FFF2-40B4-BE49-F238E27FC236}">
                <a16:creationId xmlns:a16="http://schemas.microsoft.com/office/drawing/2014/main" id="{841744B0-AEF0-0F9F-B11C-35D3FE145C9B}"/>
              </a:ext>
            </a:extLst>
          </p:cNvPr>
          <p:cNvSpPr/>
          <p:nvPr/>
        </p:nvSpPr>
        <p:spPr>
          <a:xfrm>
            <a:off x="6681192" y="2276872"/>
            <a:ext cx="2930292" cy="489660"/>
          </a:xfrm>
          <a:prstGeom prst="roundRect">
            <a:avLst>
              <a:gd name="adj" fmla="val 50000"/>
            </a:avLst>
          </a:prstGeom>
          <a:solidFill>
            <a:srgbClr val="FDE9E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tx1"/>
                </a:solidFill>
              </a:rPr>
              <a:t>Barrier Strengthening</a:t>
            </a:r>
            <a:endParaRPr lang="ko-KR" altLang="en-US" sz="1400" b="1" dirty="0">
              <a:solidFill>
                <a:schemeClr val="tx1"/>
              </a:solidFill>
            </a:endParaRPr>
          </a:p>
        </p:txBody>
      </p:sp>
    </p:spTree>
    <p:extLst>
      <p:ext uri="{BB962C8B-B14F-4D97-AF65-F5344CB8AC3E}">
        <p14:creationId xmlns:p14="http://schemas.microsoft.com/office/powerpoint/2010/main" val="3771188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B9701-DB24-2FB8-8CCD-266CC0AC0577}"/>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9A187270-99DD-2629-074A-CD9834AD2C83}"/>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6034BAF3-1D36-2ECE-A27E-5824B39BA7BD}"/>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712ABECC-585B-665A-8067-4DDD2BB2082C}"/>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8B222036-1BB2-0BDF-1E98-E5FC1A2CB08D}"/>
              </a:ext>
            </a:extLst>
          </p:cNvPr>
          <p:cNvSpPr txBox="1"/>
          <p:nvPr/>
        </p:nvSpPr>
        <p:spPr>
          <a:xfrm>
            <a:off x="1722741" y="1412776"/>
            <a:ext cx="2238818"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BIO-MESO™ PDRN  </a:t>
            </a:r>
            <a:endParaRPr lang="ko-KR" altLang="en-US" sz="2000" dirty="0">
              <a:solidFill>
                <a:schemeClr val="tx1"/>
              </a:solidFill>
              <a:latin typeface="Calibri" pitchFamily="34" charset="0"/>
              <a:ea typeface="+mn-ea"/>
            </a:endParaRPr>
          </a:p>
        </p:txBody>
      </p:sp>
      <p:sp>
        <p:nvSpPr>
          <p:cNvPr id="13" name="직사각형 12">
            <a:extLst>
              <a:ext uri="{FF2B5EF4-FFF2-40B4-BE49-F238E27FC236}">
                <a16:creationId xmlns:a16="http://schemas.microsoft.com/office/drawing/2014/main" id="{CBB83FD7-A0A3-0E17-75F4-3CDAA7C634E2}"/>
              </a:ext>
            </a:extLst>
          </p:cNvPr>
          <p:cNvSpPr/>
          <p:nvPr/>
        </p:nvSpPr>
        <p:spPr>
          <a:xfrm>
            <a:off x="1556571" y="3944146"/>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4" name="TextBox 13">
            <a:extLst>
              <a:ext uri="{FF2B5EF4-FFF2-40B4-BE49-F238E27FC236}">
                <a16:creationId xmlns:a16="http://schemas.microsoft.com/office/drawing/2014/main" id="{FF49DDB3-77A1-56F1-C3E2-8DE8004D6088}"/>
              </a:ext>
            </a:extLst>
          </p:cNvPr>
          <p:cNvSpPr txBox="1"/>
          <p:nvPr/>
        </p:nvSpPr>
        <p:spPr>
          <a:xfrm>
            <a:off x="1722741" y="3861048"/>
            <a:ext cx="2310248"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PDRN (Sodium DNA)</a:t>
            </a:r>
            <a:endParaRPr lang="ko-KR" altLang="en-US" sz="2000" dirty="0">
              <a:solidFill>
                <a:schemeClr val="tx1"/>
              </a:solidFill>
              <a:latin typeface="Calibri" pitchFamily="34" charset="0"/>
              <a:ea typeface="+mn-ea"/>
            </a:endParaRPr>
          </a:p>
        </p:txBody>
      </p:sp>
      <p:sp>
        <p:nvSpPr>
          <p:cNvPr id="23" name="직사각형 22">
            <a:extLst>
              <a:ext uri="{FF2B5EF4-FFF2-40B4-BE49-F238E27FC236}">
                <a16:creationId xmlns:a16="http://schemas.microsoft.com/office/drawing/2014/main" id="{62994DEA-6367-9448-C626-90CDF3B02EB7}"/>
              </a:ext>
            </a:extLst>
          </p:cNvPr>
          <p:cNvSpPr/>
          <p:nvPr/>
        </p:nvSpPr>
        <p:spPr>
          <a:xfrm>
            <a:off x="3493664" y="1943663"/>
            <a:ext cx="5991272" cy="1323439"/>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PDRN is encapsulated in phytosome form and coated onto the surface of natural hydrolyzed sponge spicules.</a:t>
            </a:r>
          </a:p>
          <a:p>
            <a:pPr marL="285750" indent="-285750">
              <a:buFont typeface="Wingdings" panose="05000000000000000000" pitchFamily="2" charset="2"/>
              <a:buChar char="§"/>
            </a:pPr>
            <a:r>
              <a:rPr lang="en-US" altLang="ko-KR" sz="1600" dirty="0">
                <a:solidFill>
                  <a:schemeClr val="tx1"/>
                </a:solidFill>
                <a:latin typeface="Calibri" pitchFamily="34" charset="0"/>
              </a:rPr>
              <a:t>Needle-shaped structure enables direct skin penetration.</a:t>
            </a:r>
          </a:p>
          <a:p>
            <a:pPr marL="285750" indent="-285750">
              <a:buFont typeface="Wingdings" panose="05000000000000000000" pitchFamily="2" charset="2"/>
              <a:buChar char="§"/>
            </a:pPr>
            <a:r>
              <a:rPr lang="en-US" altLang="ko-KR" sz="1600" dirty="0">
                <a:solidFill>
                  <a:schemeClr val="tx1"/>
                </a:solidFill>
                <a:latin typeface="Calibri" pitchFamily="34" charset="0"/>
              </a:rPr>
              <a:t>Provides a bio-peeling effect that promotes skin turnover.</a:t>
            </a:r>
          </a:p>
          <a:p>
            <a:pPr marL="285750" indent="-285750">
              <a:buFont typeface="Wingdings" panose="05000000000000000000" pitchFamily="2" charset="2"/>
              <a:buChar char="§"/>
            </a:pPr>
            <a:r>
              <a:rPr lang="en-US" altLang="ko-KR" sz="1600" dirty="0">
                <a:solidFill>
                  <a:schemeClr val="tx1"/>
                </a:solidFill>
                <a:latin typeface="Calibri" pitchFamily="34" charset="0"/>
              </a:rPr>
              <a:t>Delivers excellent skin regeneration benefits.</a:t>
            </a:r>
          </a:p>
        </p:txBody>
      </p:sp>
      <p:sp>
        <p:nvSpPr>
          <p:cNvPr id="24" name="직사각형 23">
            <a:extLst>
              <a:ext uri="{FF2B5EF4-FFF2-40B4-BE49-F238E27FC236}">
                <a16:creationId xmlns:a16="http://schemas.microsoft.com/office/drawing/2014/main" id="{9F3F8FC0-75A9-50C2-E402-B900E582AABC}"/>
              </a:ext>
            </a:extLst>
          </p:cNvPr>
          <p:cNvSpPr/>
          <p:nvPr/>
        </p:nvSpPr>
        <p:spPr>
          <a:xfrm>
            <a:off x="3491070" y="4365104"/>
            <a:ext cx="6142449" cy="1569660"/>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Salmon-derived DNA (95% similarity to human DNA)</a:t>
            </a:r>
          </a:p>
          <a:p>
            <a:pPr marL="285750" indent="-285750">
              <a:buFont typeface="Wingdings" panose="05000000000000000000" pitchFamily="2" charset="2"/>
              <a:buChar char="§"/>
            </a:pPr>
            <a:r>
              <a:rPr lang="en-US" altLang="ko-KR" sz="1600" dirty="0">
                <a:solidFill>
                  <a:schemeClr val="tx1"/>
                </a:solidFill>
                <a:latin typeface="Calibri" pitchFamily="34" charset="0"/>
              </a:rPr>
              <a:t>Promotes the release of anti-inflammatory cytokines to help soothe damaged skin</a:t>
            </a:r>
          </a:p>
          <a:p>
            <a:pPr marL="285750" indent="-285750">
              <a:buFont typeface="Wingdings" panose="05000000000000000000" pitchFamily="2" charset="2"/>
              <a:buChar char="§"/>
            </a:pPr>
            <a:r>
              <a:rPr lang="en-US" altLang="ko-KR" sz="1600" dirty="0">
                <a:solidFill>
                  <a:schemeClr val="tx1"/>
                </a:solidFill>
                <a:latin typeface="Calibri" pitchFamily="34" charset="0"/>
              </a:rPr>
              <a:t>Accelerates cell turnover for visible anti-aging effects</a:t>
            </a:r>
          </a:p>
          <a:p>
            <a:pPr marL="285750" indent="-285750">
              <a:buFont typeface="Wingdings" panose="05000000000000000000" pitchFamily="2" charset="2"/>
              <a:buChar char="§"/>
            </a:pPr>
            <a:r>
              <a:rPr lang="en-US" altLang="ko-KR" sz="1600" dirty="0">
                <a:solidFill>
                  <a:schemeClr val="tx1"/>
                </a:solidFill>
                <a:latin typeface="Calibri" pitchFamily="34" charset="0"/>
              </a:rPr>
              <a:t>Supports collagen and elastin synthesis</a:t>
            </a:r>
          </a:p>
          <a:p>
            <a:pPr marL="285750" indent="-285750">
              <a:buFont typeface="Wingdings" panose="05000000000000000000" pitchFamily="2" charset="2"/>
              <a:buChar char="§"/>
            </a:pPr>
            <a:r>
              <a:rPr lang="en-US" altLang="ko-KR" sz="1600" dirty="0">
                <a:solidFill>
                  <a:schemeClr val="tx1"/>
                </a:solidFill>
                <a:latin typeface="Calibri" pitchFamily="34" charset="0"/>
              </a:rPr>
              <a:t>Strengthens the skin barrier and protects against external aggressors</a:t>
            </a:r>
          </a:p>
        </p:txBody>
      </p:sp>
      <p:sp>
        <p:nvSpPr>
          <p:cNvPr id="7" name="제목 1">
            <a:extLst>
              <a:ext uri="{FF2B5EF4-FFF2-40B4-BE49-F238E27FC236}">
                <a16:creationId xmlns:a16="http://schemas.microsoft.com/office/drawing/2014/main" id="{50C8B26C-CB67-6437-DB50-7938EBDC57B0}"/>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sp>
        <p:nvSpPr>
          <p:cNvPr id="2" name="제목 1">
            <a:extLst>
              <a:ext uri="{FF2B5EF4-FFF2-40B4-BE49-F238E27FC236}">
                <a16:creationId xmlns:a16="http://schemas.microsoft.com/office/drawing/2014/main" id="{C394BE56-667A-AF25-D6CC-F60A6B2AB1C2}"/>
              </a:ext>
            </a:extLst>
          </p:cNvPr>
          <p:cNvSpPr txBox="1">
            <a:spLocks/>
          </p:cNvSpPr>
          <p:nvPr/>
        </p:nvSpPr>
        <p:spPr bwMode="auto">
          <a:xfrm>
            <a:off x="1332127" y="294090"/>
            <a:ext cx="7581313"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EXPERT AMPOULE 60000</a:t>
            </a:r>
          </a:p>
        </p:txBody>
      </p:sp>
      <p:pic>
        <p:nvPicPr>
          <p:cNvPr id="3" name="그림 2">
            <a:extLst>
              <a:ext uri="{FF2B5EF4-FFF2-40B4-BE49-F238E27FC236}">
                <a16:creationId xmlns:a16="http://schemas.microsoft.com/office/drawing/2014/main" id="{E8D700AF-1791-6BF8-21EA-5C0D1DE0CDDB}"/>
              </a:ext>
            </a:extLst>
          </p:cNvPr>
          <p:cNvPicPr>
            <a:picLocks noChangeAspect="1"/>
          </p:cNvPicPr>
          <p:nvPr/>
        </p:nvPicPr>
        <p:blipFill>
          <a:blip r:embed="rId3"/>
          <a:stretch>
            <a:fillRect/>
          </a:stretch>
        </p:blipFill>
        <p:spPr>
          <a:xfrm>
            <a:off x="1654977" y="4447190"/>
            <a:ext cx="1564030" cy="1039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그림 5">
            <a:extLst>
              <a:ext uri="{FF2B5EF4-FFF2-40B4-BE49-F238E27FC236}">
                <a16:creationId xmlns:a16="http://schemas.microsoft.com/office/drawing/2014/main" id="{28579D12-AFD8-8E6A-8651-E672790275BF}"/>
              </a:ext>
            </a:extLst>
          </p:cNvPr>
          <p:cNvPicPr>
            <a:picLocks noChangeAspect="1"/>
          </p:cNvPicPr>
          <p:nvPr/>
        </p:nvPicPr>
        <p:blipFill>
          <a:blip r:embed="rId4"/>
          <a:stretch>
            <a:fillRect/>
          </a:stretch>
        </p:blipFill>
        <p:spPr>
          <a:xfrm>
            <a:off x="1654977" y="2113799"/>
            <a:ext cx="1564030" cy="1034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785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C78EF-08F6-9F57-559F-C95EE57D894C}"/>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9E867D62-6D4A-1AA8-6B8C-950BFE24C7DD}"/>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FD2420EC-AECF-6877-7F2C-F8202E741C08}"/>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8FCDE27E-4143-77F7-4A99-A20B3D1EF342}"/>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E0C826E5-D2ED-1BC4-9A71-860529F1F857}"/>
              </a:ext>
            </a:extLst>
          </p:cNvPr>
          <p:cNvSpPr txBox="1"/>
          <p:nvPr/>
        </p:nvSpPr>
        <p:spPr>
          <a:xfrm>
            <a:off x="1722741" y="1412776"/>
            <a:ext cx="2598981"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Panthenol (Vitamin</a:t>
            </a:r>
            <a:r>
              <a:rPr lang="ko-KR" altLang="en-US" sz="2000" dirty="0">
                <a:solidFill>
                  <a:schemeClr val="tx1"/>
                </a:solidFill>
                <a:latin typeface="Calibri" pitchFamily="34" charset="0"/>
              </a:rPr>
              <a:t> </a:t>
            </a:r>
            <a:r>
              <a:rPr lang="en-US" altLang="ko-KR" sz="2000" dirty="0">
                <a:solidFill>
                  <a:schemeClr val="tx1"/>
                </a:solidFill>
                <a:latin typeface="Calibri" pitchFamily="34" charset="0"/>
              </a:rPr>
              <a:t>B5)</a:t>
            </a:r>
            <a:endParaRPr lang="ko-KR" altLang="en-US" sz="2000" dirty="0">
              <a:solidFill>
                <a:schemeClr val="tx1"/>
              </a:solidFill>
              <a:latin typeface="Calibri" pitchFamily="34" charset="0"/>
            </a:endParaRPr>
          </a:p>
        </p:txBody>
      </p:sp>
      <p:sp>
        <p:nvSpPr>
          <p:cNvPr id="13" name="직사각형 12">
            <a:extLst>
              <a:ext uri="{FF2B5EF4-FFF2-40B4-BE49-F238E27FC236}">
                <a16:creationId xmlns:a16="http://schemas.microsoft.com/office/drawing/2014/main" id="{BD892E5F-0EE5-8146-040B-3AA5BD67C333}"/>
              </a:ext>
            </a:extLst>
          </p:cNvPr>
          <p:cNvSpPr/>
          <p:nvPr/>
        </p:nvSpPr>
        <p:spPr>
          <a:xfrm>
            <a:off x="1556571" y="3944146"/>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4" name="TextBox 13">
            <a:extLst>
              <a:ext uri="{FF2B5EF4-FFF2-40B4-BE49-F238E27FC236}">
                <a16:creationId xmlns:a16="http://schemas.microsoft.com/office/drawing/2014/main" id="{496420A7-954D-7EA2-3086-DF10A993CFD6}"/>
              </a:ext>
            </a:extLst>
          </p:cNvPr>
          <p:cNvSpPr txBox="1"/>
          <p:nvPr/>
        </p:nvSpPr>
        <p:spPr>
          <a:xfrm>
            <a:off x="1722741" y="3861048"/>
            <a:ext cx="2023631" cy="380480"/>
          </a:xfrm>
          <a:prstGeom prst="rect">
            <a:avLst/>
          </a:prstGeom>
          <a:noFill/>
        </p:spPr>
        <p:txBody>
          <a:bodyPr wrap="none" tIns="72000" bIns="0" rtlCol="0">
            <a:spAutoFit/>
          </a:bodyPr>
          <a:lstStyle/>
          <a:p>
            <a:r>
              <a:rPr lang="en-US" altLang="ko-KR" sz="2000" dirty="0" err="1">
                <a:solidFill>
                  <a:schemeClr val="tx1"/>
                </a:solidFill>
                <a:latin typeface="Calibri" pitchFamily="34" charset="0"/>
              </a:rPr>
              <a:t>Phytosphingosine</a:t>
            </a:r>
            <a:endParaRPr lang="en-US" altLang="ko-KR" sz="2000" dirty="0">
              <a:solidFill>
                <a:schemeClr val="tx1"/>
              </a:solidFill>
              <a:latin typeface="Calibri" pitchFamily="34" charset="0"/>
            </a:endParaRPr>
          </a:p>
        </p:txBody>
      </p:sp>
      <p:sp>
        <p:nvSpPr>
          <p:cNvPr id="23" name="직사각형 22">
            <a:extLst>
              <a:ext uri="{FF2B5EF4-FFF2-40B4-BE49-F238E27FC236}">
                <a16:creationId xmlns:a16="http://schemas.microsoft.com/office/drawing/2014/main" id="{3DEBE8FB-A0C6-52CC-5585-947ECF795391}"/>
              </a:ext>
            </a:extLst>
          </p:cNvPr>
          <p:cNvSpPr/>
          <p:nvPr/>
        </p:nvSpPr>
        <p:spPr>
          <a:xfrm>
            <a:off x="3493664" y="1943663"/>
            <a:ext cx="5991272" cy="1323439"/>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Contains pantothenic acid, known for its strong water-binding capacity and high skin permeability.</a:t>
            </a:r>
            <a:br>
              <a:rPr lang="en-US" altLang="ko-KR" sz="1600" dirty="0">
                <a:solidFill>
                  <a:schemeClr val="tx1"/>
                </a:solidFill>
                <a:latin typeface="Calibri" pitchFamily="34" charset="0"/>
              </a:rPr>
            </a:br>
            <a:r>
              <a:rPr lang="en-US" altLang="ko-KR" sz="1600" dirty="0">
                <a:solidFill>
                  <a:schemeClr val="tx1"/>
                </a:solidFill>
                <a:latin typeface="Calibri" pitchFamily="34" charset="0"/>
              </a:rPr>
              <a:t>→ Enhances skin barrier by delivering deep hydration</a:t>
            </a:r>
          </a:p>
          <a:p>
            <a:pPr marL="285750" indent="-285750">
              <a:buFont typeface="Wingdings" panose="05000000000000000000" pitchFamily="2" charset="2"/>
              <a:buChar char="§"/>
            </a:pPr>
            <a:r>
              <a:rPr lang="en-US" altLang="ko-KR" sz="1600" dirty="0">
                <a:solidFill>
                  <a:schemeClr val="tx1"/>
                </a:solidFill>
                <a:latin typeface="Calibri" pitchFamily="34" charset="0"/>
              </a:rPr>
              <a:t>Helps protect the skin from external stressors.</a:t>
            </a:r>
          </a:p>
          <a:p>
            <a:pPr marL="285750" indent="-285750">
              <a:buFont typeface="Wingdings" panose="05000000000000000000" pitchFamily="2" charset="2"/>
              <a:buChar char="§"/>
            </a:pPr>
            <a:r>
              <a:rPr lang="en-US" altLang="ko-KR" sz="1600" dirty="0">
                <a:solidFill>
                  <a:schemeClr val="tx1"/>
                </a:solidFill>
                <a:latin typeface="Calibri" pitchFamily="34" charset="0"/>
              </a:rPr>
              <a:t>Provides anti-inflammatory and soothing effects.</a:t>
            </a:r>
          </a:p>
        </p:txBody>
      </p:sp>
      <p:sp>
        <p:nvSpPr>
          <p:cNvPr id="24" name="직사각형 23">
            <a:extLst>
              <a:ext uri="{FF2B5EF4-FFF2-40B4-BE49-F238E27FC236}">
                <a16:creationId xmlns:a16="http://schemas.microsoft.com/office/drawing/2014/main" id="{B3972240-F0F7-23ED-13A2-E1B67C20C6B5}"/>
              </a:ext>
            </a:extLst>
          </p:cNvPr>
          <p:cNvSpPr/>
          <p:nvPr/>
        </p:nvSpPr>
        <p:spPr>
          <a:xfrm>
            <a:off x="3491070" y="4365104"/>
            <a:ext cx="6142449" cy="1323439"/>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Acts as a precursor to ceramides, promoting ceramide synthesis in the skin.</a:t>
            </a:r>
            <a:br>
              <a:rPr lang="en-US" altLang="ko-KR" sz="1600" dirty="0">
                <a:solidFill>
                  <a:schemeClr val="tx1"/>
                </a:solidFill>
                <a:latin typeface="Calibri" pitchFamily="34" charset="0"/>
              </a:rPr>
            </a:br>
            <a:r>
              <a:rPr lang="en-US" altLang="ko-KR" sz="1600" dirty="0">
                <a:solidFill>
                  <a:schemeClr val="tx1"/>
                </a:solidFill>
                <a:latin typeface="Calibri" pitchFamily="34" charset="0"/>
              </a:rPr>
              <a:t>→ Strengthens the skin barrier to prevent moisture loss and maintain skin homeostasis.</a:t>
            </a:r>
          </a:p>
          <a:p>
            <a:pPr marL="285750" indent="-285750">
              <a:buFont typeface="Wingdings" panose="05000000000000000000" pitchFamily="2" charset="2"/>
              <a:buChar char="§"/>
            </a:pPr>
            <a:r>
              <a:rPr lang="en-US" altLang="ko-KR" sz="1600" dirty="0">
                <a:solidFill>
                  <a:schemeClr val="tx1"/>
                </a:solidFill>
                <a:latin typeface="Calibri" pitchFamily="34" charset="0"/>
              </a:rPr>
              <a:t>Provides anti-inflammatory and soothing benefits.</a:t>
            </a:r>
          </a:p>
        </p:txBody>
      </p:sp>
      <p:sp>
        <p:nvSpPr>
          <p:cNvPr id="7" name="제목 1">
            <a:extLst>
              <a:ext uri="{FF2B5EF4-FFF2-40B4-BE49-F238E27FC236}">
                <a16:creationId xmlns:a16="http://schemas.microsoft.com/office/drawing/2014/main" id="{1470ADD0-3FFE-FFF9-6177-4BDCC93F9287}"/>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sp>
        <p:nvSpPr>
          <p:cNvPr id="2" name="제목 1">
            <a:extLst>
              <a:ext uri="{FF2B5EF4-FFF2-40B4-BE49-F238E27FC236}">
                <a16:creationId xmlns:a16="http://schemas.microsoft.com/office/drawing/2014/main" id="{E1FA45CF-96FC-4EC8-D528-88491832E564}"/>
              </a:ext>
            </a:extLst>
          </p:cNvPr>
          <p:cNvSpPr txBox="1">
            <a:spLocks/>
          </p:cNvSpPr>
          <p:nvPr/>
        </p:nvSpPr>
        <p:spPr bwMode="auto">
          <a:xfrm>
            <a:off x="1332127" y="294090"/>
            <a:ext cx="7581313"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EXPERT AMPOULE 60000</a:t>
            </a:r>
          </a:p>
        </p:txBody>
      </p:sp>
      <p:pic>
        <p:nvPicPr>
          <p:cNvPr id="8" name="그림 7">
            <a:extLst>
              <a:ext uri="{FF2B5EF4-FFF2-40B4-BE49-F238E27FC236}">
                <a16:creationId xmlns:a16="http://schemas.microsoft.com/office/drawing/2014/main" id="{F85889E8-EE16-2424-3458-D6D104080FED}"/>
              </a:ext>
            </a:extLst>
          </p:cNvPr>
          <p:cNvPicPr>
            <a:picLocks noChangeAspect="1"/>
          </p:cNvPicPr>
          <p:nvPr/>
        </p:nvPicPr>
        <p:blipFill>
          <a:blip r:embed="rId3"/>
          <a:stretch>
            <a:fillRect/>
          </a:stretch>
        </p:blipFill>
        <p:spPr>
          <a:xfrm>
            <a:off x="1654977" y="2124572"/>
            <a:ext cx="1564030" cy="1034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그림 8">
            <a:extLst>
              <a:ext uri="{FF2B5EF4-FFF2-40B4-BE49-F238E27FC236}">
                <a16:creationId xmlns:a16="http://schemas.microsoft.com/office/drawing/2014/main" id="{2023B98F-F7B5-4373-84B0-00FABAE7ABE2}"/>
              </a:ext>
            </a:extLst>
          </p:cNvPr>
          <p:cNvPicPr>
            <a:picLocks noChangeAspect="1"/>
          </p:cNvPicPr>
          <p:nvPr/>
        </p:nvPicPr>
        <p:blipFill>
          <a:blip r:embed="rId4"/>
          <a:stretch>
            <a:fillRect/>
          </a:stretch>
        </p:blipFill>
        <p:spPr>
          <a:xfrm>
            <a:off x="1654977" y="4448312"/>
            <a:ext cx="1564030" cy="1034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4613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E2039-1F9E-1A1B-6308-22FB40BC1010}"/>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F1040B44-DBCD-8AD6-889A-696E3608E0E7}"/>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7F66EE8E-1334-60CA-22F9-1967572F693F}"/>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9B663251-BD40-1CDF-C214-4F102823EF2A}"/>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AE0A003A-7DDD-73BF-4D73-3439D5363DD1}"/>
              </a:ext>
            </a:extLst>
          </p:cNvPr>
          <p:cNvSpPr txBox="1"/>
          <p:nvPr/>
        </p:nvSpPr>
        <p:spPr>
          <a:xfrm>
            <a:off x="1722741" y="1412776"/>
            <a:ext cx="1557991"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CeraShield-5 </a:t>
            </a:r>
            <a:endParaRPr lang="ko-KR" altLang="en-US" sz="2000" dirty="0">
              <a:solidFill>
                <a:schemeClr val="tx1"/>
              </a:solidFill>
              <a:latin typeface="Calibri" pitchFamily="34" charset="0"/>
              <a:ea typeface="+mn-ea"/>
            </a:endParaRPr>
          </a:p>
        </p:txBody>
      </p:sp>
      <p:sp>
        <p:nvSpPr>
          <p:cNvPr id="7" name="제목 1">
            <a:extLst>
              <a:ext uri="{FF2B5EF4-FFF2-40B4-BE49-F238E27FC236}">
                <a16:creationId xmlns:a16="http://schemas.microsoft.com/office/drawing/2014/main" id="{772262E2-1B1B-CDE7-24CF-AB771CA023CE}"/>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sp>
        <p:nvSpPr>
          <p:cNvPr id="2" name="제목 1">
            <a:extLst>
              <a:ext uri="{FF2B5EF4-FFF2-40B4-BE49-F238E27FC236}">
                <a16:creationId xmlns:a16="http://schemas.microsoft.com/office/drawing/2014/main" id="{BB3A0C53-42C7-0819-8139-A6E9C9EED39A}"/>
              </a:ext>
            </a:extLst>
          </p:cNvPr>
          <p:cNvSpPr txBox="1">
            <a:spLocks/>
          </p:cNvSpPr>
          <p:nvPr/>
        </p:nvSpPr>
        <p:spPr bwMode="auto">
          <a:xfrm>
            <a:off x="1332127" y="294090"/>
            <a:ext cx="7581313"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EXPERT AMPOULE 60000</a:t>
            </a:r>
          </a:p>
        </p:txBody>
      </p:sp>
      <p:sp>
        <p:nvSpPr>
          <p:cNvPr id="8" name="직사각형 7">
            <a:extLst>
              <a:ext uri="{FF2B5EF4-FFF2-40B4-BE49-F238E27FC236}">
                <a16:creationId xmlns:a16="http://schemas.microsoft.com/office/drawing/2014/main" id="{C58B379A-AA80-4C46-B101-3910E3F7E7B3}"/>
              </a:ext>
            </a:extLst>
          </p:cNvPr>
          <p:cNvSpPr>
            <a:spLocks noChangeArrowheads="1"/>
          </p:cNvSpPr>
          <p:nvPr/>
        </p:nvSpPr>
        <p:spPr bwMode="auto">
          <a:xfrm>
            <a:off x="1590779" y="1988840"/>
            <a:ext cx="7970733" cy="35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Powerful Synergy of 5 Types of Ceramides</a:t>
            </a:r>
            <a:br>
              <a:rPr lang="en-US" altLang="ko-KR" sz="1600" dirty="0">
                <a:solidFill>
                  <a:schemeClr val="tx1"/>
                </a:solidFill>
                <a:latin typeface="Calibri" pitchFamily="34" charset="0"/>
              </a:rPr>
            </a:br>
            <a:r>
              <a:rPr lang="en-US" altLang="ko-KR" sz="1600" dirty="0">
                <a:solidFill>
                  <a:schemeClr val="tx1"/>
                </a:solidFill>
                <a:latin typeface="Calibri" pitchFamily="34" charset="0"/>
              </a:rPr>
              <a:t>(Ceramide NP, Ceramide AS, Ceramide NS, Ceramide AP, Ceramide EOP)</a:t>
            </a:r>
          </a:p>
          <a:p>
            <a:pPr marL="285750" indent="-285750">
              <a:buFont typeface="Wingdings" panose="05000000000000000000" pitchFamily="2" charset="2"/>
              <a:buChar char="§"/>
            </a:pPr>
            <a:r>
              <a:rPr lang="en-US" altLang="ko-KR" sz="1600" dirty="0">
                <a:solidFill>
                  <a:schemeClr val="tx1"/>
                </a:solidFill>
                <a:latin typeface="Calibri" pitchFamily="34" charset="0"/>
              </a:rPr>
              <a:t>Essential lipids that make up over 50% of the skin barrier</a:t>
            </a:r>
          </a:p>
          <a:p>
            <a:pPr marL="285750" indent="-285750">
              <a:buFont typeface="Wingdings" panose="05000000000000000000" pitchFamily="2" charset="2"/>
              <a:buChar char="§"/>
            </a:pPr>
            <a:r>
              <a:rPr lang="en-US" altLang="ko-KR" sz="1600" dirty="0">
                <a:solidFill>
                  <a:schemeClr val="tx1"/>
                </a:solidFill>
                <a:latin typeface="Calibri" pitchFamily="34" charset="0"/>
              </a:rPr>
              <a:t>Strengthens the skin barrier → Protects skin from external aggressors</a:t>
            </a:r>
          </a:p>
          <a:p>
            <a:pPr marL="285750" indent="-285750">
              <a:buFont typeface="Wingdings" panose="05000000000000000000" pitchFamily="2" charset="2"/>
              <a:buChar char="§"/>
            </a:pPr>
            <a:r>
              <a:rPr lang="en-US" altLang="ko-KR" sz="1600" dirty="0">
                <a:solidFill>
                  <a:schemeClr val="tx1"/>
                </a:solidFill>
                <a:latin typeface="Calibri" pitchFamily="34" charset="0"/>
              </a:rPr>
              <a:t>Prevents moisture loss → Reduces TEWL and keeps skin hydrated</a:t>
            </a:r>
          </a:p>
          <a:p>
            <a:pPr marL="285750" indent="-285750">
              <a:buFont typeface="Wingdings" panose="05000000000000000000" pitchFamily="2" charset="2"/>
              <a:buChar char="§"/>
            </a:pPr>
            <a:r>
              <a:rPr lang="en-US" altLang="ko-KR" sz="1600" dirty="0">
                <a:solidFill>
                  <a:schemeClr val="tx1"/>
                </a:solidFill>
                <a:latin typeface="Calibri" pitchFamily="34" charset="0"/>
              </a:rPr>
              <a:t>Maintains skin elasticity → Preserves lipid balance for flexibility and firmness</a:t>
            </a:r>
          </a:p>
          <a:p>
            <a:pPr marL="285750" indent="-285750">
              <a:buFont typeface="Wingdings" panose="05000000000000000000" pitchFamily="2" charset="2"/>
              <a:buChar char="§"/>
            </a:pPr>
            <a:r>
              <a:rPr lang="en-US" altLang="ko-KR" sz="1600" dirty="0">
                <a:solidFill>
                  <a:schemeClr val="tx1"/>
                </a:solidFill>
                <a:latin typeface="Calibri" pitchFamily="34" charset="0"/>
              </a:rPr>
              <a:t>Soothes and improves sensitive skin</a:t>
            </a: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pic>
        <p:nvPicPr>
          <p:cNvPr id="9" name="그림 8">
            <a:extLst>
              <a:ext uri="{FF2B5EF4-FFF2-40B4-BE49-F238E27FC236}">
                <a16:creationId xmlns:a16="http://schemas.microsoft.com/office/drawing/2014/main" id="{ED0F1CC4-0CF6-8A63-29FD-502897896DD9}"/>
              </a:ext>
            </a:extLst>
          </p:cNvPr>
          <p:cNvPicPr>
            <a:picLocks noChangeAspect="1"/>
          </p:cNvPicPr>
          <p:nvPr/>
        </p:nvPicPr>
        <p:blipFill>
          <a:blip r:embed="rId3"/>
          <a:stretch>
            <a:fillRect/>
          </a:stretch>
        </p:blipFill>
        <p:spPr>
          <a:xfrm>
            <a:off x="1722741" y="3851056"/>
            <a:ext cx="3705699" cy="2470466"/>
          </a:xfrm>
          <a:prstGeom prst="rect">
            <a:avLst/>
          </a:prstGeom>
        </p:spPr>
      </p:pic>
      <p:sp>
        <p:nvSpPr>
          <p:cNvPr id="10" name="직사각형 9">
            <a:extLst>
              <a:ext uri="{FF2B5EF4-FFF2-40B4-BE49-F238E27FC236}">
                <a16:creationId xmlns:a16="http://schemas.microsoft.com/office/drawing/2014/main" id="{BB7AF943-C5D7-56ED-AE12-49A364C760E6}"/>
              </a:ext>
            </a:extLst>
          </p:cNvPr>
          <p:cNvSpPr/>
          <p:nvPr/>
        </p:nvSpPr>
        <p:spPr>
          <a:xfrm>
            <a:off x="1650733" y="5128584"/>
            <a:ext cx="3777707" cy="79208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dirty="0"/>
          </a:p>
        </p:txBody>
      </p:sp>
      <p:sp>
        <p:nvSpPr>
          <p:cNvPr id="15" name="타원 14">
            <a:extLst>
              <a:ext uri="{FF2B5EF4-FFF2-40B4-BE49-F238E27FC236}">
                <a16:creationId xmlns:a16="http://schemas.microsoft.com/office/drawing/2014/main" id="{73AC0D9C-99BC-DC3D-9818-645304BEEB65}"/>
              </a:ext>
            </a:extLst>
          </p:cNvPr>
          <p:cNvSpPr/>
          <p:nvPr/>
        </p:nvSpPr>
        <p:spPr>
          <a:xfrm>
            <a:off x="6332300" y="3738222"/>
            <a:ext cx="2638157" cy="25833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pic>
        <p:nvPicPr>
          <p:cNvPr id="16" name="그림 15">
            <a:extLst>
              <a:ext uri="{FF2B5EF4-FFF2-40B4-BE49-F238E27FC236}">
                <a16:creationId xmlns:a16="http://schemas.microsoft.com/office/drawing/2014/main" id="{19F547AB-C857-2C07-2219-552128FC7643}"/>
              </a:ext>
            </a:extLst>
          </p:cNvPr>
          <p:cNvPicPr>
            <a:picLocks noChangeAspect="1"/>
          </p:cNvPicPr>
          <p:nvPr/>
        </p:nvPicPr>
        <p:blipFill>
          <a:blip r:embed="rId4"/>
          <a:srcRect b="28312"/>
          <a:stretch>
            <a:fillRect/>
          </a:stretch>
        </p:blipFill>
        <p:spPr>
          <a:xfrm>
            <a:off x="6781535" y="4644375"/>
            <a:ext cx="1786517" cy="1276298"/>
          </a:xfrm>
          <a:prstGeom prst="rect">
            <a:avLst/>
          </a:prstGeom>
        </p:spPr>
      </p:pic>
      <p:sp>
        <p:nvSpPr>
          <p:cNvPr id="17" name="TextBox 16">
            <a:extLst>
              <a:ext uri="{FF2B5EF4-FFF2-40B4-BE49-F238E27FC236}">
                <a16:creationId xmlns:a16="http://schemas.microsoft.com/office/drawing/2014/main" id="{BAC02435-CD8B-1F62-BEC1-E568A029D15C}"/>
              </a:ext>
            </a:extLst>
          </p:cNvPr>
          <p:cNvSpPr txBox="1"/>
          <p:nvPr/>
        </p:nvSpPr>
        <p:spPr>
          <a:xfrm>
            <a:off x="6997707" y="4070775"/>
            <a:ext cx="1329712" cy="738664"/>
          </a:xfrm>
          <a:prstGeom prst="rect">
            <a:avLst/>
          </a:prstGeom>
          <a:noFill/>
        </p:spPr>
        <p:txBody>
          <a:bodyPr wrap="square" rtlCol="0">
            <a:spAutoFit/>
          </a:bodyPr>
          <a:lstStyle/>
          <a:p>
            <a:pPr algn="ctr"/>
            <a:r>
              <a:rPr lang="en-US" altLang="ko-KR" sz="1050" b="1" dirty="0">
                <a:solidFill>
                  <a:schemeClr val="tx1"/>
                </a:solidFill>
                <a:latin typeface="Calibri" panose="020F0502020204030204" pitchFamily="34" charset="0"/>
                <a:ea typeface="Calibri" panose="020F0502020204030204" pitchFamily="34" charset="0"/>
                <a:cs typeface="Calibri" panose="020F0502020204030204" pitchFamily="34" charset="0"/>
              </a:rPr>
              <a:t>Intercellular lipids</a:t>
            </a:r>
          </a:p>
          <a:p>
            <a:pPr algn="ctr"/>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Ceramide 50%</a:t>
            </a:r>
          </a:p>
          <a:p>
            <a:pPr algn="ctr"/>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Cholesterol 25%</a:t>
            </a:r>
          </a:p>
          <a:p>
            <a:pPr algn="ctr"/>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Fatty Acids 10%</a:t>
            </a:r>
            <a:endParaRPr lang="ko-KR" altLang="en-US" sz="1050" dirty="0">
              <a:solidFill>
                <a:schemeClr val="tx1"/>
              </a:solidFill>
              <a:latin typeface="Calibri" panose="020F0502020204030204" pitchFamily="34" charset="0"/>
              <a:ea typeface="+mn-ea"/>
              <a:cs typeface="Calibri" panose="020F0502020204030204" pitchFamily="34" charset="0"/>
            </a:endParaRPr>
          </a:p>
        </p:txBody>
      </p:sp>
      <p:sp>
        <p:nvSpPr>
          <p:cNvPr id="18" name="타원 17">
            <a:extLst>
              <a:ext uri="{FF2B5EF4-FFF2-40B4-BE49-F238E27FC236}">
                <a16:creationId xmlns:a16="http://schemas.microsoft.com/office/drawing/2014/main" id="{F78414B8-26BF-AAD0-4108-30E5488133A6}"/>
              </a:ext>
            </a:extLst>
          </p:cNvPr>
          <p:cNvSpPr/>
          <p:nvPr/>
        </p:nvSpPr>
        <p:spPr>
          <a:xfrm>
            <a:off x="7746321" y="5448811"/>
            <a:ext cx="45719" cy="45719"/>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cxnSp>
        <p:nvCxnSpPr>
          <p:cNvPr id="19" name="직선 연결선 18">
            <a:extLst>
              <a:ext uri="{FF2B5EF4-FFF2-40B4-BE49-F238E27FC236}">
                <a16:creationId xmlns:a16="http://schemas.microsoft.com/office/drawing/2014/main" id="{E1CBEBC9-665A-9D9B-64FC-819B6496F971}"/>
              </a:ext>
            </a:extLst>
          </p:cNvPr>
          <p:cNvCxnSpPr>
            <a:cxnSpLocks/>
            <a:stCxn id="17" idx="2"/>
          </p:cNvCxnSpPr>
          <p:nvPr/>
        </p:nvCxnSpPr>
        <p:spPr>
          <a:xfrm>
            <a:off x="7662563" y="4809439"/>
            <a:ext cx="106617" cy="659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직선 연결선 19">
            <a:extLst>
              <a:ext uri="{FF2B5EF4-FFF2-40B4-BE49-F238E27FC236}">
                <a16:creationId xmlns:a16="http://schemas.microsoft.com/office/drawing/2014/main" id="{12F2773A-8B8A-5C23-81B9-015A345006B8}"/>
              </a:ext>
            </a:extLst>
          </p:cNvPr>
          <p:cNvCxnSpPr>
            <a:cxnSpLocks/>
          </p:cNvCxnSpPr>
          <p:nvPr/>
        </p:nvCxnSpPr>
        <p:spPr>
          <a:xfrm flipV="1">
            <a:off x="5428440" y="4644375"/>
            <a:ext cx="986317" cy="4842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97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56454-F992-873D-7ADD-0865F7D7BD4B}"/>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4D47CCBC-56C0-8C3D-58C6-7B47FB85BA34}"/>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92E1E109-9448-B1F5-5507-028BB8B1099F}"/>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AD95FA09-4DAF-EA06-802B-BE4B39F80BE5}"/>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90EC6FD4-97B7-D7FB-9D80-9CB36B424BEE}"/>
              </a:ext>
            </a:extLst>
          </p:cNvPr>
          <p:cNvSpPr txBox="1"/>
          <p:nvPr/>
        </p:nvSpPr>
        <p:spPr>
          <a:xfrm>
            <a:off x="1722741" y="1412776"/>
            <a:ext cx="3092770"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Anti-Aging Peptide Complex</a:t>
            </a:r>
            <a:endParaRPr lang="ko-KR" altLang="en-US" sz="2000" dirty="0">
              <a:solidFill>
                <a:schemeClr val="tx1"/>
              </a:solidFill>
              <a:latin typeface="Calibri" pitchFamily="34" charset="0"/>
              <a:ea typeface="+mn-ea"/>
            </a:endParaRPr>
          </a:p>
        </p:txBody>
      </p:sp>
      <p:sp>
        <p:nvSpPr>
          <p:cNvPr id="7" name="제목 1">
            <a:extLst>
              <a:ext uri="{FF2B5EF4-FFF2-40B4-BE49-F238E27FC236}">
                <a16:creationId xmlns:a16="http://schemas.microsoft.com/office/drawing/2014/main" id="{796ED6E5-1AB0-3E4B-553C-0C325114EDC9}"/>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sp>
        <p:nvSpPr>
          <p:cNvPr id="2" name="제목 1">
            <a:extLst>
              <a:ext uri="{FF2B5EF4-FFF2-40B4-BE49-F238E27FC236}">
                <a16:creationId xmlns:a16="http://schemas.microsoft.com/office/drawing/2014/main" id="{70F6C189-6085-A6E4-417D-597AC66FFDCF}"/>
              </a:ext>
            </a:extLst>
          </p:cNvPr>
          <p:cNvSpPr txBox="1">
            <a:spLocks/>
          </p:cNvSpPr>
          <p:nvPr/>
        </p:nvSpPr>
        <p:spPr bwMode="auto">
          <a:xfrm>
            <a:off x="1332127" y="294090"/>
            <a:ext cx="7581313"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EXPERT AMPOULE 60000</a:t>
            </a:r>
          </a:p>
        </p:txBody>
      </p:sp>
      <p:sp>
        <p:nvSpPr>
          <p:cNvPr id="8" name="직사각형 7">
            <a:extLst>
              <a:ext uri="{FF2B5EF4-FFF2-40B4-BE49-F238E27FC236}">
                <a16:creationId xmlns:a16="http://schemas.microsoft.com/office/drawing/2014/main" id="{C1DC531C-C411-7E16-50F3-1F0711601502}"/>
              </a:ext>
            </a:extLst>
          </p:cNvPr>
          <p:cNvSpPr>
            <a:spLocks noChangeArrowheads="1"/>
          </p:cNvSpPr>
          <p:nvPr/>
        </p:nvSpPr>
        <p:spPr bwMode="auto">
          <a:xfrm>
            <a:off x="1590779" y="1988840"/>
            <a:ext cx="7970733" cy="379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Copper Tripeptide-1: Promotes collagen and elastin synthesis.</a:t>
            </a:r>
          </a:p>
          <a:p>
            <a:pPr marL="285750" indent="-285750">
              <a:buFont typeface="Wingdings" panose="05000000000000000000" pitchFamily="2" charset="2"/>
              <a:buChar char="§"/>
            </a:pPr>
            <a:r>
              <a:rPr lang="en-US" altLang="ko-KR" sz="1600" dirty="0">
                <a:solidFill>
                  <a:schemeClr val="tx1"/>
                </a:solidFill>
                <a:latin typeface="Calibri" pitchFamily="34" charset="0"/>
              </a:rPr>
              <a:t>Hexapeptide-9: Enhances collagen production.</a:t>
            </a:r>
          </a:p>
          <a:p>
            <a:pPr marL="285750" indent="-285750">
              <a:buFont typeface="Wingdings" panose="05000000000000000000" pitchFamily="2" charset="2"/>
              <a:buChar char="§"/>
            </a:pPr>
            <a:r>
              <a:rPr lang="en-US" altLang="ko-KR" sz="1600" dirty="0">
                <a:solidFill>
                  <a:schemeClr val="tx1"/>
                </a:solidFill>
                <a:latin typeface="Calibri" pitchFamily="34" charset="0"/>
              </a:rPr>
              <a:t>Nonapeptide-1: Inhibits melanin production → Helps prevent pigmentation and brightens skin tone.</a:t>
            </a:r>
          </a:p>
          <a:p>
            <a:pPr marL="285750" indent="-285750">
              <a:buFont typeface="Wingdings" panose="05000000000000000000" pitchFamily="2" charset="2"/>
              <a:buChar char="§"/>
            </a:pPr>
            <a:r>
              <a:rPr lang="en-US" altLang="ko-KR" sz="1600" dirty="0">
                <a:solidFill>
                  <a:schemeClr val="tx1"/>
                </a:solidFill>
                <a:latin typeface="Calibri" pitchFamily="34" charset="0"/>
              </a:rPr>
              <a:t>Tripeptide-1: Stimulates the synthesis of collagen and elastin.</a:t>
            </a:r>
          </a:p>
          <a:p>
            <a:pPr marL="285750" indent="-285750">
              <a:buFont typeface="Wingdings" panose="05000000000000000000" pitchFamily="2" charset="2"/>
              <a:buChar char="§"/>
            </a:pPr>
            <a:r>
              <a:rPr lang="en-US" altLang="ko-KR" sz="1600" dirty="0">
                <a:solidFill>
                  <a:schemeClr val="tx1"/>
                </a:solidFill>
                <a:latin typeface="Calibri" pitchFamily="34" charset="0"/>
              </a:rPr>
              <a:t>Acetyl Hexapeptide-8: Reduces expression lines and wrinkles.</a:t>
            </a:r>
          </a:p>
          <a:p>
            <a:pPr marL="285750" indent="-285750">
              <a:buFont typeface="Wingdings" panose="05000000000000000000" pitchFamily="2" charset="2"/>
              <a:buChar char="§"/>
            </a:pPr>
            <a:r>
              <a:rPr lang="en-US" altLang="ko-KR" sz="1600" dirty="0">
                <a:solidFill>
                  <a:schemeClr val="tx1"/>
                </a:solidFill>
                <a:latin typeface="Calibri" pitchFamily="34" charset="0"/>
              </a:rPr>
              <a:t>Palmitoyl Pentapeptide-4: Stimulates collagen synthesis.</a:t>
            </a:r>
          </a:p>
          <a:p>
            <a:pPr marL="285750" indent="-285750">
              <a:buFont typeface="Wingdings" panose="05000000000000000000" pitchFamily="2" charset="2"/>
              <a:buChar char="§"/>
            </a:pPr>
            <a:r>
              <a:rPr lang="en-US" altLang="ko-KR" sz="1600" dirty="0">
                <a:solidFill>
                  <a:schemeClr val="tx1"/>
                </a:solidFill>
                <a:latin typeface="Calibri" pitchFamily="34" charset="0"/>
              </a:rPr>
              <a:t>Palmitoyl Tripeptide-1: Stimulates collagen synthesis.</a:t>
            </a:r>
          </a:p>
          <a:p>
            <a:pPr marL="285750" indent="-285750">
              <a:buFont typeface="Wingdings" panose="05000000000000000000" pitchFamily="2" charset="2"/>
              <a:buChar char="§"/>
            </a:pPr>
            <a:r>
              <a:rPr lang="en-US" altLang="ko-KR" sz="1600" dirty="0">
                <a:solidFill>
                  <a:schemeClr val="tx1"/>
                </a:solidFill>
                <a:latin typeface="Calibri" pitchFamily="34" charset="0"/>
              </a:rPr>
              <a:t>Palmitoyl Tetrapeptide-7: Helps reduce inflammation and soothes the skin.</a:t>
            </a: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pic>
        <p:nvPicPr>
          <p:cNvPr id="3" name="그림 2">
            <a:extLst>
              <a:ext uri="{FF2B5EF4-FFF2-40B4-BE49-F238E27FC236}">
                <a16:creationId xmlns:a16="http://schemas.microsoft.com/office/drawing/2014/main" id="{37CB7AF8-4F46-8677-1A39-3BEB0A08A4F9}"/>
              </a:ext>
            </a:extLst>
          </p:cNvPr>
          <p:cNvPicPr>
            <a:picLocks noChangeAspect="1"/>
          </p:cNvPicPr>
          <p:nvPr/>
        </p:nvPicPr>
        <p:blipFill>
          <a:blip r:embed="rId3">
            <a:duotone>
              <a:schemeClr val="accent2">
                <a:shade val="45000"/>
                <a:satMod val="135000"/>
              </a:schemeClr>
              <a:prstClr val="white"/>
            </a:duotone>
          </a:blip>
          <a:stretch>
            <a:fillRect/>
          </a:stretch>
        </p:blipFill>
        <p:spPr>
          <a:xfrm>
            <a:off x="2158980" y="4475778"/>
            <a:ext cx="1209844" cy="1209844"/>
          </a:xfrm>
          <a:prstGeom prst="rect">
            <a:avLst/>
          </a:prstGeom>
        </p:spPr>
      </p:pic>
      <p:pic>
        <p:nvPicPr>
          <p:cNvPr id="6" name="그림 5">
            <a:extLst>
              <a:ext uri="{FF2B5EF4-FFF2-40B4-BE49-F238E27FC236}">
                <a16:creationId xmlns:a16="http://schemas.microsoft.com/office/drawing/2014/main" id="{6D7B638F-DED2-B1BD-046C-A7AA68E92BDE}"/>
              </a:ext>
            </a:extLst>
          </p:cNvPr>
          <p:cNvPicPr>
            <a:picLocks noChangeAspect="1"/>
          </p:cNvPicPr>
          <p:nvPr/>
        </p:nvPicPr>
        <p:blipFill>
          <a:blip r:embed="rId4">
            <a:duotone>
              <a:schemeClr val="accent2">
                <a:shade val="45000"/>
                <a:satMod val="135000"/>
              </a:schemeClr>
              <a:prstClr val="white"/>
            </a:duotone>
          </a:blip>
          <a:stretch>
            <a:fillRect/>
          </a:stretch>
        </p:blipFill>
        <p:spPr>
          <a:xfrm>
            <a:off x="3368824" y="4509120"/>
            <a:ext cx="1238423" cy="1143160"/>
          </a:xfrm>
          <a:prstGeom prst="rect">
            <a:avLst/>
          </a:prstGeom>
        </p:spPr>
      </p:pic>
      <p:pic>
        <p:nvPicPr>
          <p:cNvPr id="13" name="그림 12">
            <a:extLst>
              <a:ext uri="{FF2B5EF4-FFF2-40B4-BE49-F238E27FC236}">
                <a16:creationId xmlns:a16="http://schemas.microsoft.com/office/drawing/2014/main" id="{586DA3C2-D157-5B1F-DEBF-06F5DA2613F2}"/>
              </a:ext>
            </a:extLst>
          </p:cNvPr>
          <p:cNvPicPr>
            <a:picLocks noChangeAspect="1"/>
          </p:cNvPicPr>
          <p:nvPr/>
        </p:nvPicPr>
        <p:blipFill>
          <a:blip r:embed="rId5">
            <a:duotone>
              <a:schemeClr val="accent2">
                <a:shade val="45000"/>
                <a:satMod val="135000"/>
              </a:schemeClr>
              <a:prstClr val="white"/>
            </a:duotone>
          </a:blip>
          <a:stretch>
            <a:fillRect/>
          </a:stretch>
        </p:blipFill>
        <p:spPr>
          <a:xfrm>
            <a:off x="4578668" y="4428147"/>
            <a:ext cx="1162212" cy="1257475"/>
          </a:xfrm>
          <a:prstGeom prst="rect">
            <a:avLst/>
          </a:prstGeom>
        </p:spPr>
      </p:pic>
      <p:sp>
        <p:nvSpPr>
          <p:cNvPr id="14" name="TextBox 13">
            <a:extLst>
              <a:ext uri="{FF2B5EF4-FFF2-40B4-BE49-F238E27FC236}">
                <a16:creationId xmlns:a16="http://schemas.microsoft.com/office/drawing/2014/main" id="{350DE87B-9B98-D7B8-C822-D76785144319}"/>
              </a:ext>
            </a:extLst>
          </p:cNvPr>
          <p:cNvSpPr txBox="1"/>
          <p:nvPr/>
        </p:nvSpPr>
        <p:spPr>
          <a:xfrm>
            <a:off x="3406937" y="5805265"/>
            <a:ext cx="1238423" cy="307777"/>
          </a:xfrm>
          <a:prstGeom prst="rect">
            <a:avLst/>
          </a:prstGeom>
          <a:noFill/>
        </p:spPr>
        <p:txBody>
          <a:bodyPr wrap="square" rtlCol="0">
            <a:spAutoFit/>
          </a:bodyPr>
          <a:lstStyle/>
          <a:p>
            <a:pPr algn="ctr"/>
            <a:r>
              <a:rPr lang="en-US" altLang="ko-KR" sz="1400" dirty="0">
                <a:solidFill>
                  <a:schemeClr val="tx1"/>
                </a:solidFill>
                <a:latin typeface="Calibri" panose="020F0502020204030204" pitchFamily="34" charset="0"/>
                <a:ea typeface="Calibri" panose="020F0502020204030204" pitchFamily="34" charset="0"/>
                <a:cs typeface="Calibri" panose="020F0502020204030204" pitchFamily="34" charset="0"/>
              </a:rPr>
              <a:t>Firming</a:t>
            </a:r>
            <a:endParaRPr lang="ko-KR" altLang="en-US" sz="1400" dirty="0">
              <a:solidFill>
                <a:schemeClr val="tx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15F5254-3E24-1DEA-FEDF-E4C81C2D5BA4}"/>
              </a:ext>
            </a:extLst>
          </p:cNvPr>
          <p:cNvSpPr txBox="1"/>
          <p:nvPr/>
        </p:nvSpPr>
        <p:spPr>
          <a:xfrm>
            <a:off x="2182803" y="5805264"/>
            <a:ext cx="1238423" cy="307777"/>
          </a:xfrm>
          <a:prstGeom prst="rect">
            <a:avLst/>
          </a:prstGeom>
          <a:noFill/>
        </p:spPr>
        <p:txBody>
          <a:bodyPr wrap="square" rtlCol="0">
            <a:spAutoFit/>
          </a:bodyPr>
          <a:lstStyle/>
          <a:p>
            <a:pPr algn="ctr"/>
            <a:r>
              <a:rPr lang="en-US" altLang="ko-KR" sz="1400" dirty="0">
                <a:solidFill>
                  <a:schemeClr val="tx1"/>
                </a:solidFill>
                <a:latin typeface="Calibri" panose="020F0502020204030204" pitchFamily="34" charset="0"/>
                <a:ea typeface="Calibri" panose="020F0502020204030204" pitchFamily="34" charset="0"/>
                <a:cs typeface="Calibri" panose="020F0502020204030204" pitchFamily="34" charset="0"/>
              </a:rPr>
              <a:t>Anti-Wrinkle</a:t>
            </a:r>
            <a:endParaRPr lang="ko-KR" altLang="en-US" sz="1400" dirty="0">
              <a:solidFill>
                <a:schemeClr val="tx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98944D3-B35B-6015-63A7-4FFA200C17BC}"/>
              </a:ext>
            </a:extLst>
          </p:cNvPr>
          <p:cNvSpPr txBox="1"/>
          <p:nvPr/>
        </p:nvSpPr>
        <p:spPr>
          <a:xfrm>
            <a:off x="4578675" y="5805264"/>
            <a:ext cx="1238423" cy="523220"/>
          </a:xfrm>
          <a:prstGeom prst="rect">
            <a:avLst/>
          </a:prstGeom>
          <a:noFill/>
        </p:spPr>
        <p:txBody>
          <a:bodyPr wrap="square" rtlCol="0">
            <a:spAutoFit/>
          </a:bodyPr>
          <a:lstStyle/>
          <a:p>
            <a:pPr algn="ctr"/>
            <a:r>
              <a:rPr lang="en-US" altLang="ko-KR" sz="1400" dirty="0">
                <a:solidFill>
                  <a:schemeClr val="tx1"/>
                </a:solidFill>
                <a:latin typeface="Calibri" panose="020F0502020204030204" pitchFamily="34" charset="0"/>
                <a:ea typeface="Calibri" panose="020F0502020204030204" pitchFamily="34" charset="0"/>
                <a:cs typeface="Calibri" panose="020F0502020204030204" pitchFamily="34" charset="0"/>
              </a:rPr>
              <a:t>Tone Improvement</a:t>
            </a:r>
            <a:endParaRPr lang="ko-KR" altLang="en-US" sz="1400" dirty="0">
              <a:solidFill>
                <a:schemeClr val="tx1"/>
              </a:solidFill>
              <a:latin typeface="Calibri" panose="020F0502020204030204" pitchFamily="34" charset="0"/>
              <a:cs typeface="Calibri" panose="020F0502020204030204" pitchFamily="34" charset="0"/>
            </a:endParaRPr>
          </a:p>
        </p:txBody>
      </p:sp>
      <p:pic>
        <p:nvPicPr>
          <p:cNvPr id="23" name="그림 22">
            <a:extLst>
              <a:ext uri="{FF2B5EF4-FFF2-40B4-BE49-F238E27FC236}">
                <a16:creationId xmlns:a16="http://schemas.microsoft.com/office/drawing/2014/main" id="{4D78E704-DC56-CB26-25B1-BBA33025DF01}"/>
              </a:ext>
            </a:extLst>
          </p:cNvPr>
          <p:cNvPicPr>
            <a:picLocks noChangeAspect="1"/>
          </p:cNvPicPr>
          <p:nvPr/>
        </p:nvPicPr>
        <p:blipFill>
          <a:blip r:embed="rId6">
            <a:duotone>
              <a:schemeClr val="accent2">
                <a:shade val="45000"/>
                <a:satMod val="135000"/>
              </a:schemeClr>
              <a:prstClr val="white"/>
            </a:duotone>
          </a:blip>
          <a:stretch>
            <a:fillRect/>
          </a:stretch>
        </p:blipFill>
        <p:spPr>
          <a:xfrm>
            <a:off x="5744901" y="4523411"/>
            <a:ext cx="1247949" cy="1162212"/>
          </a:xfrm>
          <a:prstGeom prst="rect">
            <a:avLst/>
          </a:prstGeom>
        </p:spPr>
      </p:pic>
      <p:sp>
        <p:nvSpPr>
          <p:cNvPr id="24" name="TextBox 23">
            <a:extLst>
              <a:ext uri="{FF2B5EF4-FFF2-40B4-BE49-F238E27FC236}">
                <a16:creationId xmlns:a16="http://schemas.microsoft.com/office/drawing/2014/main" id="{D5B057D9-0FE0-8550-66D6-561660C5E5A0}"/>
              </a:ext>
            </a:extLst>
          </p:cNvPr>
          <p:cNvSpPr txBox="1"/>
          <p:nvPr/>
        </p:nvSpPr>
        <p:spPr>
          <a:xfrm>
            <a:off x="5802809" y="5805264"/>
            <a:ext cx="1238423" cy="307777"/>
          </a:xfrm>
          <a:prstGeom prst="rect">
            <a:avLst/>
          </a:prstGeom>
          <a:noFill/>
        </p:spPr>
        <p:txBody>
          <a:bodyPr wrap="square" rtlCol="0">
            <a:spAutoFit/>
          </a:bodyPr>
          <a:lstStyle/>
          <a:p>
            <a:pPr algn="ctr"/>
            <a:r>
              <a:rPr lang="en-US" altLang="ko-KR" sz="1400" dirty="0">
                <a:solidFill>
                  <a:schemeClr val="tx1"/>
                </a:solidFill>
                <a:latin typeface="Calibri" panose="020F0502020204030204" pitchFamily="34" charset="0"/>
                <a:ea typeface="Calibri" panose="020F0502020204030204" pitchFamily="34" charset="0"/>
                <a:cs typeface="Calibri" panose="020F0502020204030204" pitchFamily="34" charset="0"/>
              </a:rPr>
              <a:t>Soothing</a:t>
            </a:r>
            <a:endParaRPr lang="ko-KR" altLang="en-US"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5773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C9A5F-0E14-A732-A9AE-6076A2A7BB7E}"/>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4C008592-3B25-784F-ADF0-651E61765F44}"/>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114BA171-85BE-F656-4312-FF4E54E8FD96}"/>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0213A0A4-D752-B017-5FE1-EDE38930B09B}"/>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E0DA9AE5-36C3-F05B-0D92-6994960B9E31}"/>
              </a:ext>
            </a:extLst>
          </p:cNvPr>
          <p:cNvSpPr txBox="1"/>
          <p:nvPr/>
        </p:nvSpPr>
        <p:spPr>
          <a:xfrm>
            <a:off x="1722741" y="1412776"/>
            <a:ext cx="2413866"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9GF Peptide Complex</a:t>
            </a:r>
            <a:endParaRPr lang="ko-KR" altLang="en-US" sz="2000" dirty="0">
              <a:solidFill>
                <a:schemeClr val="tx1"/>
              </a:solidFill>
              <a:latin typeface="Calibri" pitchFamily="34" charset="0"/>
              <a:ea typeface="+mn-ea"/>
            </a:endParaRPr>
          </a:p>
        </p:txBody>
      </p:sp>
      <p:sp>
        <p:nvSpPr>
          <p:cNvPr id="7" name="제목 1">
            <a:extLst>
              <a:ext uri="{FF2B5EF4-FFF2-40B4-BE49-F238E27FC236}">
                <a16:creationId xmlns:a16="http://schemas.microsoft.com/office/drawing/2014/main" id="{3B025450-1DF3-3884-8ACF-CA635736F487}"/>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sp>
        <p:nvSpPr>
          <p:cNvPr id="2" name="제목 1">
            <a:extLst>
              <a:ext uri="{FF2B5EF4-FFF2-40B4-BE49-F238E27FC236}">
                <a16:creationId xmlns:a16="http://schemas.microsoft.com/office/drawing/2014/main" id="{7886D419-30DA-25F0-E293-9B7D23D66C30}"/>
              </a:ext>
            </a:extLst>
          </p:cNvPr>
          <p:cNvSpPr txBox="1">
            <a:spLocks/>
          </p:cNvSpPr>
          <p:nvPr/>
        </p:nvSpPr>
        <p:spPr bwMode="auto">
          <a:xfrm>
            <a:off x="1332127" y="294090"/>
            <a:ext cx="7581313"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EXPERT AMPOULE 60000</a:t>
            </a:r>
          </a:p>
        </p:txBody>
      </p:sp>
      <p:sp>
        <p:nvSpPr>
          <p:cNvPr id="8" name="직사각형 7">
            <a:extLst>
              <a:ext uri="{FF2B5EF4-FFF2-40B4-BE49-F238E27FC236}">
                <a16:creationId xmlns:a16="http://schemas.microsoft.com/office/drawing/2014/main" id="{F07C2E93-C9C0-04BE-9D57-D131BD376AA4}"/>
              </a:ext>
            </a:extLst>
          </p:cNvPr>
          <p:cNvSpPr>
            <a:spLocks noChangeArrowheads="1"/>
          </p:cNvSpPr>
          <p:nvPr/>
        </p:nvSpPr>
        <p:spPr bwMode="auto">
          <a:xfrm>
            <a:off x="1590779" y="1988840"/>
            <a:ext cx="7970733" cy="575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sh-Oligopeptide-1 (EGF): Epidermal Growth Factor; promotes proliferation and differentiation of keratinocytes and epidermal cells.</a:t>
            </a:r>
          </a:p>
          <a:p>
            <a:pPr marL="285750" indent="-285750">
              <a:buFont typeface="Wingdings" panose="05000000000000000000" pitchFamily="2" charset="2"/>
              <a:buChar char="§"/>
            </a:pPr>
            <a:r>
              <a:rPr lang="en-US" altLang="ko-KR" sz="1600" dirty="0">
                <a:solidFill>
                  <a:schemeClr val="tx1"/>
                </a:solidFill>
                <a:latin typeface="Calibri" pitchFamily="34" charset="0"/>
              </a:rPr>
              <a:t>sh-Polypeptide-1 (</a:t>
            </a:r>
            <a:r>
              <a:rPr lang="en-US" altLang="ko-KR" sz="1600" dirty="0" err="1">
                <a:solidFill>
                  <a:schemeClr val="tx1"/>
                </a:solidFill>
                <a:latin typeface="Calibri" pitchFamily="34" charset="0"/>
              </a:rPr>
              <a:t>bFGF</a:t>
            </a:r>
            <a:r>
              <a:rPr lang="en-US" altLang="ko-KR" sz="1600" dirty="0">
                <a:solidFill>
                  <a:schemeClr val="tx1"/>
                </a:solidFill>
                <a:latin typeface="Calibri" pitchFamily="34" charset="0"/>
              </a:rPr>
              <a:t>): Basic Fibroblast Growth Factor; boosts collagen synthesis and supports skin regeneration.</a:t>
            </a:r>
          </a:p>
          <a:p>
            <a:pPr marL="285750" indent="-285750">
              <a:buFont typeface="Wingdings" panose="05000000000000000000" pitchFamily="2" charset="2"/>
              <a:buChar char="§"/>
            </a:pPr>
            <a:r>
              <a:rPr lang="en-US" altLang="ko-KR" sz="1600" dirty="0">
                <a:solidFill>
                  <a:schemeClr val="tx1"/>
                </a:solidFill>
                <a:latin typeface="Calibri" pitchFamily="34" charset="0"/>
              </a:rPr>
              <a:t>sh-Polypeptide-11 (</a:t>
            </a:r>
            <a:r>
              <a:rPr lang="en-US" altLang="ko-KR" sz="1600" dirty="0" err="1">
                <a:solidFill>
                  <a:schemeClr val="tx1"/>
                </a:solidFill>
                <a:latin typeface="Calibri" pitchFamily="34" charset="0"/>
              </a:rPr>
              <a:t>aFGF</a:t>
            </a:r>
            <a:r>
              <a:rPr lang="en-US" altLang="ko-KR" sz="1600" dirty="0">
                <a:solidFill>
                  <a:schemeClr val="tx1"/>
                </a:solidFill>
                <a:latin typeface="Calibri" pitchFamily="34" charset="0"/>
              </a:rPr>
              <a:t>): Acidic Fibroblast Growth Factor; enhances collagen production and skin repair.</a:t>
            </a:r>
          </a:p>
          <a:p>
            <a:pPr marL="285750" indent="-285750">
              <a:buFont typeface="Wingdings" panose="05000000000000000000" pitchFamily="2" charset="2"/>
              <a:buChar char="§"/>
            </a:pPr>
            <a:r>
              <a:rPr lang="en-US" altLang="ko-KR" sz="1600" dirty="0">
                <a:solidFill>
                  <a:schemeClr val="tx1"/>
                </a:solidFill>
                <a:latin typeface="Calibri" pitchFamily="34" charset="0"/>
              </a:rPr>
              <a:t>sh-Polypeptide-9 (VEGF): Vascular Endothelial Growth Factor; promotes capillary formation and increases nutrient delivery.</a:t>
            </a:r>
          </a:p>
          <a:p>
            <a:pPr marL="285750" indent="-285750">
              <a:buFont typeface="Wingdings" panose="05000000000000000000" pitchFamily="2" charset="2"/>
              <a:buChar char="§"/>
            </a:pPr>
            <a:r>
              <a:rPr lang="en-US" altLang="ko-KR" sz="1600" dirty="0">
                <a:solidFill>
                  <a:schemeClr val="tx1"/>
                </a:solidFill>
                <a:latin typeface="Calibri" pitchFamily="34" charset="0"/>
              </a:rPr>
              <a:t>sh-Oligopeptide-2 (IGF-1): Insulin-like Growth Factor-1; supports cellular regeneration and wound healing.</a:t>
            </a:r>
          </a:p>
          <a:p>
            <a:pPr marL="285750" indent="-285750">
              <a:buFont typeface="Wingdings" panose="05000000000000000000" pitchFamily="2" charset="2"/>
              <a:buChar char="§"/>
            </a:pPr>
            <a:r>
              <a:rPr lang="en-US" altLang="ko-KR" sz="1600" dirty="0">
                <a:solidFill>
                  <a:schemeClr val="tx1"/>
                </a:solidFill>
                <a:latin typeface="Calibri" pitchFamily="34" charset="0"/>
              </a:rPr>
              <a:t>sh-Polypeptide-3 (KGF): Keratinocyte Growth Factor; stimulates epidermal cell proliferation and strengthens the skin barrier.</a:t>
            </a:r>
          </a:p>
          <a:p>
            <a:pPr marL="285750" indent="-285750">
              <a:buFont typeface="Wingdings" panose="05000000000000000000" pitchFamily="2" charset="2"/>
              <a:buChar char="§"/>
            </a:pPr>
            <a:r>
              <a:rPr lang="en-US" altLang="ko-KR" sz="1600" dirty="0">
                <a:solidFill>
                  <a:schemeClr val="tx1"/>
                </a:solidFill>
                <a:latin typeface="Calibri" pitchFamily="34" charset="0"/>
              </a:rPr>
              <a:t>sh-Polypeptide-16 (</a:t>
            </a:r>
            <a:r>
              <a:rPr lang="en-US" altLang="ko-KR" sz="1600" dirty="0" err="1">
                <a:solidFill>
                  <a:schemeClr val="tx1"/>
                </a:solidFill>
                <a:latin typeface="Calibri" pitchFamily="34" charset="0"/>
              </a:rPr>
              <a:t>PlGF</a:t>
            </a:r>
            <a:r>
              <a:rPr lang="en-US" altLang="ko-KR" sz="1600" dirty="0">
                <a:solidFill>
                  <a:schemeClr val="tx1"/>
                </a:solidFill>
                <a:latin typeface="Calibri" pitchFamily="34" charset="0"/>
              </a:rPr>
              <a:t>): Placenta Growth Factor; aids in skin regeneration and wound healing.</a:t>
            </a:r>
          </a:p>
          <a:p>
            <a:pPr marL="285750" indent="-285750">
              <a:buFont typeface="Wingdings" panose="05000000000000000000" pitchFamily="2" charset="2"/>
              <a:buChar char="§"/>
            </a:pPr>
            <a:r>
              <a:rPr lang="en-US" altLang="ko-KR" sz="1600" dirty="0">
                <a:solidFill>
                  <a:schemeClr val="tx1"/>
                </a:solidFill>
                <a:latin typeface="Calibri" pitchFamily="34" charset="0"/>
              </a:rPr>
              <a:t>sh-Polypeptide-62 (HGF): Hepatocyte Growth Factor; helps with tissue repair and improves skin tone.</a:t>
            </a:r>
          </a:p>
          <a:p>
            <a:pPr marL="285750" indent="-285750">
              <a:buFont typeface="Wingdings" panose="05000000000000000000" pitchFamily="2" charset="2"/>
              <a:buChar char="§"/>
            </a:pPr>
            <a:r>
              <a:rPr lang="en-US" altLang="ko-KR" sz="1600" dirty="0">
                <a:solidFill>
                  <a:schemeClr val="tx1"/>
                </a:solidFill>
                <a:latin typeface="Calibri" pitchFamily="34" charset="0"/>
              </a:rPr>
              <a:t>sh-Polypeptide-22 (TGF): Transforming Growth Factor; promotes collagen synthesis and refines skin texture.</a:t>
            </a: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spTree>
    <p:extLst>
      <p:ext uri="{BB962C8B-B14F-4D97-AF65-F5344CB8AC3E}">
        <p14:creationId xmlns:p14="http://schemas.microsoft.com/office/powerpoint/2010/main" val="22423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p:cNvSpPr>
            <a:spLocks noGrp="1"/>
          </p:cNvSpPr>
          <p:nvPr>
            <p:ph type="title"/>
          </p:nvPr>
        </p:nvSpPr>
        <p:spPr>
          <a:xfrm>
            <a:off x="1332127" y="2564906"/>
            <a:ext cx="6861233" cy="492443"/>
          </a:xfrm>
        </p:spPr>
        <p:txBody>
          <a:bodyPr/>
          <a:lstStyle/>
          <a:p>
            <a:r>
              <a:rPr lang="en-US" altLang="ko-KR" sz="3200" b="1" dirty="0">
                <a:latin typeface="Calibri" pitchFamily="34" charset="0"/>
              </a:rPr>
              <a:t>GENOSYS BIO-MESO PDRN AMPOULE</a:t>
            </a:r>
            <a:endParaRPr lang="ko-KR" altLang="en-US" sz="3200" b="1" baseline="-25000" dirty="0">
              <a:latin typeface="Calibri" pitchFamily="34" charset="0"/>
            </a:endParaRPr>
          </a:p>
        </p:txBody>
      </p:sp>
      <p:sp>
        <p:nvSpPr>
          <p:cNvPr id="6" name="TextBox 5">
            <a:extLst>
              <a:ext uri="{FF2B5EF4-FFF2-40B4-BE49-F238E27FC236}">
                <a16:creationId xmlns:a16="http://schemas.microsoft.com/office/drawing/2014/main" id="{A5BAB5C4-EAC0-14F7-8705-5E00C95FBDBE}"/>
              </a:ext>
            </a:extLst>
          </p:cNvPr>
          <p:cNvSpPr txBox="1"/>
          <p:nvPr/>
        </p:nvSpPr>
        <p:spPr>
          <a:xfrm>
            <a:off x="3880164" y="5536471"/>
            <a:ext cx="1119872" cy="261610"/>
          </a:xfrm>
          <a:prstGeom prst="rect">
            <a:avLst/>
          </a:prstGeom>
          <a:solidFill>
            <a:schemeClr val="bg1"/>
          </a:solidFill>
        </p:spPr>
        <p:txBody>
          <a:bodyPr wrap="square">
            <a:spAutoFit/>
          </a:bodyPr>
          <a:lstStyle/>
          <a:p>
            <a:pPr algn="ctr"/>
            <a:r>
              <a:rPr lang="en-US" altLang="ko-KR"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[3ml x 4ea]</a:t>
            </a:r>
            <a:endParaRPr lang="ko-KR" altLang="en-US" sz="1100"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951EA28-DCF2-EE93-0FA1-6A401B7218B1}"/>
              </a:ext>
            </a:extLst>
          </p:cNvPr>
          <p:cNvSpPr txBox="1"/>
          <p:nvPr/>
        </p:nvSpPr>
        <p:spPr>
          <a:xfrm>
            <a:off x="5169024" y="5536471"/>
            <a:ext cx="1119872" cy="261610"/>
          </a:xfrm>
          <a:prstGeom prst="rect">
            <a:avLst/>
          </a:prstGeom>
          <a:solidFill>
            <a:schemeClr val="bg1"/>
          </a:solidFill>
        </p:spPr>
        <p:txBody>
          <a:bodyPr wrap="square">
            <a:spAutoFit/>
          </a:bodyPr>
          <a:lstStyle/>
          <a:p>
            <a:pPr algn="ctr"/>
            <a:r>
              <a:rPr lang="en-US" altLang="ko-KR"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altLang="ko-KR" sz="1100" kern="100" dirty="0">
                <a:solidFill>
                  <a:schemeClr val="tx1"/>
                </a:solidFill>
                <a:latin typeface="Calibri" panose="020F0502020204030204" pitchFamily="34" charset="0"/>
                <a:ea typeface="Calibri" panose="020F0502020204030204" pitchFamily="34" charset="0"/>
                <a:cs typeface="Calibri" panose="020F0502020204030204" pitchFamily="34" charset="0"/>
              </a:rPr>
              <a:t>50ml</a:t>
            </a:r>
            <a:r>
              <a:rPr lang="en-US" altLang="ko-KR"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ko-KR" altLang="en-US" sz="1100" dirty="0">
              <a:solidFill>
                <a:schemeClr val="tx1"/>
              </a:solidFill>
              <a:latin typeface="Calibri" panose="020F0502020204030204" pitchFamily="34" charset="0"/>
              <a:cs typeface="Calibri" panose="020F0502020204030204" pitchFamily="34" charset="0"/>
            </a:endParaRPr>
          </a:p>
        </p:txBody>
      </p:sp>
      <p:pic>
        <p:nvPicPr>
          <p:cNvPr id="2" name="그림 1">
            <a:extLst>
              <a:ext uri="{FF2B5EF4-FFF2-40B4-BE49-F238E27FC236}">
                <a16:creationId xmlns:a16="http://schemas.microsoft.com/office/drawing/2014/main" id="{C8E20D48-E67C-848F-0FE4-48FF38005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43069" y="3789040"/>
            <a:ext cx="297277" cy="1567392"/>
          </a:xfrm>
          <a:prstGeom prst="rect">
            <a:avLst/>
          </a:prstGeom>
        </p:spPr>
      </p:pic>
      <p:pic>
        <p:nvPicPr>
          <p:cNvPr id="3" name="그림 2">
            <a:extLst>
              <a:ext uri="{FF2B5EF4-FFF2-40B4-BE49-F238E27FC236}">
                <a16:creationId xmlns:a16="http://schemas.microsoft.com/office/drawing/2014/main" id="{16E8D0A0-4E72-C1A5-282B-FCBE81CDB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376936" y="3789040"/>
            <a:ext cx="297277" cy="1567392"/>
          </a:xfrm>
          <a:prstGeom prst="rect">
            <a:avLst/>
          </a:prstGeom>
        </p:spPr>
      </p:pic>
      <p:pic>
        <p:nvPicPr>
          <p:cNvPr id="4" name="그림 3">
            <a:extLst>
              <a:ext uri="{FF2B5EF4-FFF2-40B4-BE49-F238E27FC236}">
                <a16:creationId xmlns:a16="http://schemas.microsoft.com/office/drawing/2014/main" id="{9882FD9D-B962-FCA3-ACD5-3B2213306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10805" y="3789040"/>
            <a:ext cx="297277" cy="1567392"/>
          </a:xfrm>
          <a:prstGeom prst="rect">
            <a:avLst/>
          </a:prstGeom>
        </p:spPr>
      </p:pic>
      <p:pic>
        <p:nvPicPr>
          <p:cNvPr id="5" name="그림 4">
            <a:extLst>
              <a:ext uri="{FF2B5EF4-FFF2-40B4-BE49-F238E27FC236}">
                <a16:creationId xmlns:a16="http://schemas.microsoft.com/office/drawing/2014/main" id="{7BBA24FA-81F8-77F2-287B-0CB7963F52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724470" y="3794768"/>
            <a:ext cx="297277" cy="1567392"/>
          </a:xfrm>
          <a:prstGeom prst="rect">
            <a:avLst/>
          </a:prstGeom>
        </p:spPr>
      </p:pic>
      <p:pic>
        <p:nvPicPr>
          <p:cNvPr id="10" name="그림 9">
            <a:extLst>
              <a:ext uri="{FF2B5EF4-FFF2-40B4-BE49-F238E27FC236}">
                <a16:creationId xmlns:a16="http://schemas.microsoft.com/office/drawing/2014/main" id="{6B0238D6-FB67-6047-AD9B-681AEFFE4A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4221" y="3949824"/>
            <a:ext cx="551830" cy="1406608"/>
          </a:xfrm>
          <a:prstGeom prst="rect">
            <a:avLst/>
          </a:prstGeom>
        </p:spPr>
      </p:pic>
    </p:spTree>
    <p:extLst>
      <p:ext uri="{BB962C8B-B14F-4D97-AF65-F5344CB8AC3E}">
        <p14:creationId xmlns:p14="http://schemas.microsoft.com/office/powerpoint/2010/main" val="3026398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3C45D-8E4C-43F6-13E7-8637DB316434}"/>
            </a:ext>
          </a:extLst>
        </p:cNvPr>
        <p:cNvGrpSpPr/>
        <p:nvPr/>
      </p:nvGrpSpPr>
      <p:grpSpPr>
        <a:xfrm>
          <a:off x="0" y="0"/>
          <a:ext cx="0" cy="0"/>
          <a:chOff x="0" y="0"/>
          <a:chExt cx="0" cy="0"/>
        </a:xfrm>
      </p:grpSpPr>
      <p:sp>
        <p:nvSpPr>
          <p:cNvPr id="6" name="제목 1">
            <a:extLst>
              <a:ext uri="{FF2B5EF4-FFF2-40B4-BE49-F238E27FC236}">
                <a16:creationId xmlns:a16="http://schemas.microsoft.com/office/drawing/2014/main" id="{F758B4A1-9B90-F025-4413-1D2B3C160354}"/>
              </a:ext>
            </a:extLst>
          </p:cNvPr>
          <p:cNvSpPr>
            <a:spLocks noGrp="1"/>
          </p:cNvSpPr>
          <p:nvPr>
            <p:ph type="title"/>
          </p:nvPr>
        </p:nvSpPr>
        <p:spPr>
          <a:xfrm>
            <a:off x="2323164" y="3919119"/>
            <a:ext cx="5294132" cy="1107996"/>
          </a:xfrm>
        </p:spPr>
        <p:txBody>
          <a:bodyPr/>
          <a:lstStyle/>
          <a:p>
            <a:pPr algn="ctr"/>
            <a:r>
              <a:rPr lang="en-US" altLang="ko-KR" sz="3600" b="1" dirty="0">
                <a:latin typeface="Calibri" pitchFamily="34" charset="0"/>
              </a:rPr>
              <a:t>PRODUCTS</a:t>
            </a:r>
            <a:r>
              <a:rPr lang="ko-KR" altLang="en-US" sz="3600" b="1" dirty="0">
                <a:latin typeface="Calibri" pitchFamily="34" charset="0"/>
              </a:rPr>
              <a:t> </a:t>
            </a:r>
            <a:r>
              <a:rPr lang="en-US" altLang="ko-KR" sz="3600" b="1" dirty="0">
                <a:latin typeface="Calibri" pitchFamily="34" charset="0"/>
              </a:rPr>
              <a:t>&amp;</a:t>
            </a:r>
            <a:br>
              <a:rPr lang="en-US" altLang="ko-KR" sz="3600" b="1" dirty="0">
                <a:latin typeface="Calibri" pitchFamily="34" charset="0"/>
              </a:rPr>
            </a:br>
            <a:r>
              <a:rPr lang="en-US" altLang="ko-KR" sz="3600" b="1" dirty="0">
                <a:latin typeface="Calibri" pitchFamily="34" charset="0"/>
              </a:rPr>
              <a:t>KEY INGREDIENTS </a:t>
            </a:r>
            <a:endParaRPr lang="ko-KR" altLang="en-US" sz="3600" b="1" baseline="-25000" dirty="0">
              <a:latin typeface="Calibri" pitchFamily="34" charset="0"/>
            </a:endParaRPr>
          </a:p>
        </p:txBody>
      </p:sp>
      <p:sp>
        <p:nvSpPr>
          <p:cNvPr id="2" name="제목 1">
            <a:extLst>
              <a:ext uri="{FF2B5EF4-FFF2-40B4-BE49-F238E27FC236}">
                <a16:creationId xmlns:a16="http://schemas.microsoft.com/office/drawing/2014/main" id="{D7C5009A-BAC4-84A5-50D7-031E91023E26}"/>
              </a:ext>
            </a:extLst>
          </p:cNvPr>
          <p:cNvSpPr txBox="1">
            <a:spLocks/>
          </p:cNvSpPr>
          <p:nvPr/>
        </p:nvSpPr>
        <p:spPr bwMode="auto">
          <a:xfrm>
            <a:off x="1332127" y="2595684"/>
            <a:ext cx="8157377"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defTabSz="956242" rtl="0" eaLnBrk="0" fontAlgn="base" latinLnBrk="1" hangingPunct="0">
              <a:spcBef>
                <a:spcPct val="0"/>
              </a:spcBef>
              <a:spcAft>
                <a:spcPct val="0"/>
              </a:spcAft>
              <a:defRPr sz="44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kumimoji="0" lang="en-US" altLang="ko-KR" sz="2800" b="1" dirty="0">
                <a:latin typeface="Calibri" pitchFamily="34" charset="0"/>
              </a:rPr>
              <a:t>GENOSYS BIO-MESO PDRN HOMECARE AMPOULE 5000</a:t>
            </a:r>
            <a:endParaRPr kumimoji="0" lang="ko-KR" altLang="en-US" sz="2800" b="1" baseline="-25000" dirty="0">
              <a:latin typeface="Calibri" pitchFamily="34" charset="0"/>
            </a:endParaRPr>
          </a:p>
        </p:txBody>
      </p:sp>
    </p:spTree>
    <p:extLst>
      <p:ext uri="{BB962C8B-B14F-4D97-AF65-F5344CB8AC3E}">
        <p14:creationId xmlns:p14="http://schemas.microsoft.com/office/powerpoint/2010/main" val="261434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2828E-7F89-DB41-B22F-60992BF726D0}"/>
            </a:ext>
          </a:extLst>
        </p:cNvPr>
        <p:cNvGrpSpPr/>
        <p:nvPr/>
      </p:nvGrpSpPr>
      <p:grpSpPr>
        <a:xfrm>
          <a:off x="0" y="0"/>
          <a:ext cx="0" cy="0"/>
          <a:chOff x="0" y="0"/>
          <a:chExt cx="0" cy="0"/>
        </a:xfrm>
      </p:grpSpPr>
      <p:sp>
        <p:nvSpPr>
          <p:cNvPr id="17" name="직사각형 16">
            <a:extLst>
              <a:ext uri="{FF2B5EF4-FFF2-40B4-BE49-F238E27FC236}">
                <a16:creationId xmlns:a16="http://schemas.microsoft.com/office/drawing/2014/main" id="{F81BDCBC-0942-6CCD-4E10-F860DC0CE6DC}"/>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0D6C17F4-E082-873A-D70F-C439EBF739FF}"/>
              </a:ext>
            </a:extLst>
          </p:cNvPr>
          <p:cNvSpPr txBox="1"/>
          <p:nvPr/>
        </p:nvSpPr>
        <p:spPr>
          <a:xfrm>
            <a:off x="1722741" y="1412776"/>
            <a:ext cx="6047809"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Features – BIO-MESO PDRN HOMECARE AMPOULE 5000</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8ACBFC36-F876-3840-60E1-1699BE3AA360}"/>
              </a:ext>
            </a:extLst>
          </p:cNvPr>
          <p:cNvSpPr txBox="1">
            <a:spLocks/>
          </p:cNvSpPr>
          <p:nvPr/>
        </p:nvSpPr>
        <p:spPr bwMode="auto">
          <a:xfrm>
            <a:off x="1332127" y="294090"/>
            <a:ext cx="7939867"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HOMECARE AMPOULE 5000</a:t>
            </a:r>
          </a:p>
        </p:txBody>
      </p:sp>
      <p:sp>
        <p:nvSpPr>
          <p:cNvPr id="2" name="직사각형 1">
            <a:extLst>
              <a:ext uri="{FF2B5EF4-FFF2-40B4-BE49-F238E27FC236}">
                <a16:creationId xmlns:a16="http://schemas.microsoft.com/office/drawing/2014/main" id="{2671389A-F6F8-9559-AB42-131C37516297}"/>
              </a:ext>
            </a:extLst>
          </p:cNvPr>
          <p:cNvSpPr>
            <a:spLocks noChangeArrowheads="1"/>
          </p:cNvSpPr>
          <p:nvPr/>
        </p:nvSpPr>
        <p:spPr bwMode="auto">
          <a:xfrm>
            <a:off x="3368824" y="1844824"/>
            <a:ext cx="6192688" cy="35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For homecare</a:t>
            </a:r>
          </a:p>
          <a:p>
            <a:pPr marL="285750" indent="-285750">
              <a:buFont typeface="Wingdings" panose="05000000000000000000" pitchFamily="2" charset="2"/>
              <a:buChar char="§"/>
            </a:pPr>
            <a:r>
              <a:rPr lang="en-US" altLang="ko-KR" sz="1600" dirty="0">
                <a:solidFill>
                  <a:schemeClr val="tx1"/>
                </a:solidFill>
                <a:latin typeface="Calibri" pitchFamily="34" charset="0"/>
              </a:rPr>
              <a:t>BIO-MESO™ PDRN: 5,000ppm</a:t>
            </a:r>
          </a:p>
          <a:p>
            <a:pPr marL="285750" indent="-285750">
              <a:buFont typeface="Wingdings" panose="05000000000000000000" pitchFamily="2" charset="2"/>
              <a:buChar char="§"/>
            </a:pPr>
            <a:r>
              <a:rPr lang="en-US" altLang="ko-KR" sz="1600" dirty="0">
                <a:solidFill>
                  <a:schemeClr val="tx1"/>
                </a:solidFill>
                <a:latin typeface="Calibri" pitchFamily="34" charset="0"/>
              </a:rPr>
              <a:t>Spicules per 1ml: 25,000</a:t>
            </a:r>
            <a:r>
              <a:rPr lang="en-US" altLang="ko-KR" sz="1600" b="1" dirty="0">
                <a:solidFill>
                  <a:schemeClr val="tx1"/>
                </a:solidFill>
                <a:latin typeface="Calibri" pitchFamily="34" charset="0"/>
              </a:rPr>
              <a:t>~</a:t>
            </a:r>
            <a:r>
              <a:rPr lang="en-US" altLang="ko-KR" sz="1600" dirty="0">
                <a:solidFill>
                  <a:schemeClr val="tx1"/>
                </a:solidFill>
                <a:latin typeface="Calibri" pitchFamily="34" charset="0"/>
              </a:rPr>
              <a:t>30,000ea</a:t>
            </a:r>
          </a:p>
          <a:p>
            <a:pPr marL="285750" indent="-285750">
              <a:buFont typeface="Wingdings" panose="05000000000000000000" pitchFamily="2" charset="2"/>
              <a:buChar char="§"/>
            </a:pPr>
            <a:r>
              <a:rPr lang="en-US" altLang="ko-KR" sz="1600" dirty="0">
                <a:solidFill>
                  <a:schemeClr val="tx1"/>
                </a:solidFill>
                <a:latin typeface="Calibri" pitchFamily="34" charset="0"/>
              </a:rPr>
              <a:t>Panthenol 10,000pppm + 5 ceramides</a:t>
            </a:r>
          </a:p>
          <a:p>
            <a:pPr marL="285750" indent="-285750">
              <a:buFont typeface="Wingdings" panose="05000000000000000000" pitchFamily="2" charset="2"/>
              <a:buChar char="§"/>
            </a:pPr>
            <a:r>
              <a:rPr lang="en-US" altLang="ko-KR" sz="1600" dirty="0">
                <a:solidFill>
                  <a:schemeClr val="tx1"/>
                </a:solidFill>
                <a:latin typeface="Calibri" pitchFamily="34" charset="0"/>
              </a:rPr>
              <a:t>8 Anti-aging peptides</a:t>
            </a:r>
          </a:p>
          <a:p>
            <a:pPr marL="285750" indent="-285750">
              <a:buFont typeface="Wingdings" panose="05000000000000000000" pitchFamily="2" charset="2"/>
              <a:buChar char="§"/>
            </a:pPr>
            <a:r>
              <a:rPr lang="en-US" altLang="ko-KR" sz="1600" dirty="0">
                <a:solidFill>
                  <a:schemeClr val="tx1"/>
                </a:solidFill>
                <a:latin typeface="Calibri" pitchFamily="34" charset="0"/>
              </a:rPr>
              <a:t>EGF (Epidermal Growth Factor) peptide</a:t>
            </a:r>
          </a:p>
          <a:p>
            <a:pPr marL="285750" indent="-285750">
              <a:buFont typeface="Wingdings" panose="05000000000000000000" pitchFamily="2" charset="2"/>
              <a:buChar char="§"/>
            </a:pPr>
            <a:r>
              <a:rPr lang="en-US" altLang="ko-KR" sz="1600" dirty="0">
                <a:solidFill>
                  <a:schemeClr val="tx1"/>
                </a:solidFill>
                <a:latin typeface="Calibri" pitchFamily="34" charset="0"/>
              </a:rPr>
              <a:t>Usage frequency: Equivalent to a 0.25mm needle </a:t>
            </a:r>
          </a:p>
          <a:p>
            <a:r>
              <a:rPr lang="en-US" altLang="ko-KR" sz="1600" dirty="0">
                <a:solidFill>
                  <a:schemeClr val="tx1"/>
                </a:solidFill>
                <a:latin typeface="Calibri" pitchFamily="34" charset="0"/>
              </a:rPr>
              <a:t>       → recommended once a week</a:t>
            </a:r>
            <a:endParaRPr lang="en-US" altLang="ko-KR" sz="1600" b="1"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p:txBody>
      </p:sp>
      <p:sp>
        <p:nvSpPr>
          <p:cNvPr id="50" name="직사각형 49">
            <a:extLst>
              <a:ext uri="{FF2B5EF4-FFF2-40B4-BE49-F238E27FC236}">
                <a16:creationId xmlns:a16="http://schemas.microsoft.com/office/drawing/2014/main" id="{D3AAAA51-8A2D-506F-BA76-82A7278F2B58}"/>
              </a:ext>
            </a:extLst>
          </p:cNvPr>
          <p:cNvSpPr>
            <a:spLocks noChangeArrowheads="1"/>
          </p:cNvSpPr>
          <p:nvPr/>
        </p:nvSpPr>
        <p:spPr bwMode="auto">
          <a:xfrm>
            <a:off x="1586026" y="4189838"/>
            <a:ext cx="1369959" cy="34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Protocol </a:t>
            </a:r>
          </a:p>
        </p:txBody>
      </p:sp>
      <p:pic>
        <p:nvPicPr>
          <p:cNvPr id="8" name="그림 7">
            <a:extLst>
              <a:ext uri="{FF2B5EF4-FFF2-40B4-BE49-F238E27FC236}">
                <a16:creationId xmlns:a16="http://schemas.microsoft.com/office/drawing/2014/main" id="{E1F73CF7-6B10-9D8C-D104-AF1E6C55FD3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8954" y="4780347"/>
            <a:ext cx="289942" cy="832560"/>
          </a:xfrm>
          <a:prstGeom prst="rect">
            <a:avLst/>
          </a:prstGeom>
          <a:noFill/>
          <a:ln>
            <a:noFill/>
          </a:ln>
        </p:spPr>
      </p:pic>
      <p:pic>
        <p:nvPicPr>
          <p:cNvPr id="10" name="그림 9">
            <a:extLst>
              <a:ext uri="{FF2B5EF4-FFF2-40B4-BE49-F238E27FC236}">
                <a16:creationId xmlns:a16="http://schemas.microsoft.com/office/drawing/2014/main" id="{7A273220-C8A2-3285-6707-99075C7678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3941" y="4807109"/>
            <a:ext cx="289941" cy="746980"/>
          </a:xfrm>
          <a:prstGeom prst="rect">
            <a:avLst/>
          </a:prstGeom>
        </p:spPr>
      </p:pic>
      <p:pic>
        <p:nvPicPr>
          <p:cNvPr id="12" name="그림 11">
            <a:extLst>
              <a:ext uri="{FF2B5EF4-FFF2-40B4-BE49-F238E27FC236}">
                <a16:creationId xmlns:a16="http://schemas.microsoft.com/office/drawing/2014/main" id="{5C1E51CF-F43A-15C1-6181-395EA1F14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5660" y="4867575"/>
            <a:ext cx="808324" cy="713049"/>
          </a:xfrm>
          <a:prstGeom prst="rect">
            <a:avLst/>
          </a:prstGeom>
        </p:spPr>
      </p:pic>
      <p:pic>
        <p:nvPicPr>
          <p:cNvPr id="13" name="그림 12">
            <a:extLst>
              <a:ext uri="{FF2B5EF4-FFF2-40B4-BE49-F238E27FC236}">
                <a16:creationId xmlns:a16="http://schemas.microsoft.com/office/drawing/2014/main" id="{573ED9BD-F2F4-17F4-AB02-9548D4EB6B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1841" y="4771587"/>
            <a:ext cx="445563" cy="913328"/>
          </a:xfrm>
          <a:prstGeom prst="rect">
            <a:avLst/>
          </a:prstGeom>
        </p:spPr>
      </p:pic>
      <p:pic>
        <p:nvPicPr>
          <p:cNvPr id="14" name="그림 13">
            <a:extLst>
              <a:ext uri="{FF2B5EF4-FFF2-40B4-BE49-F238E27FC236}">
                <a16:creationId xmlns:a16="http://schemas.microsoft.com/office/drawing/2014/main" id="{2CDB61C0-ACB4-2D0F-0931-B6630DE641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11862" y="4807109"/>
            <a:ext cx="378064" cy="817479"/>
          </a:xfrm>
          <a:prstGeom prst="rect">
            <a:avLst/>
          </a:prstGeom>
        </p:spPr>
      </p:pic>
      <p:sp>
        <p:nvSpPr>
          <p:cNvPr id="15" name="화살표: 오른쪽 14">
            <a:extLst>
              <a:ext uri="{FF2B5EF4-FFF2-40B4-BE49-F238E27FC236}">
                <a16:creationId xmlns:a16="http://schemas.microsoft.com/office/drawing/2014/main" id="{54161AED-F4AE-AADD-2F40-F7883AA04A26}"/>
              </a:ext>
            </a:extLst>
          </p:cNvPr>
          <p:cNvSpPr/>
          <p:nvPr/>
        </p:nvSpPr>
        <p:spPr>
          <a:xfrm>
            <a:off x="2189015" y="5027278"/>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화살표: 오른쪽 19">
            <a:extLst>
              <a:ext uri="{FF2B5EF4-FFF2-40B4-BE49-F238E27FC236}">
                <a16:creationId xmlns:a16="http://schemas.microsoft.com/office/drawing/2014/main" id="{099C9596-A2CF-5640-2D71-1CDE373D55BB}"/>
              </a:ext>
            </a:extLst>
          </p:cNvPr>
          <p:cNvSpPr/>
          <p:nvPr/>
        </p:nvSpPr>
        <p:spPr>
          <a:xfrm>
            <a:off x="3255815" y="5025600"/>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화살표: 오른쪽 21">
            <a:extLst>
              <a:ext uri="{FF2B5EF4-FFF2-40B4-BE49-F238E27FC236}">
                <a16:creationId xmlns:a16="http://schemas.microsoft.com/office/drawing/2014/main" id="{B1FEBB19-FD45-3621-05F9-A3150615F6C7}"/>
              </a:ext>
            </a:extLst>
          </p:cNvPr>
          <p:cNvSpPr/>
          <p:nvPr/>
        </p:nvSpPr>
        <p:spPr>
          <a:xfrm>
            <a:off x="4379162" y="5054909"/>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화살표: 오른쪽 22">
            <a:extLst>
              <a:ext uri="{FF2B5EF4-FFF2-40B4-BE49-F238E27FC236}">
                <a16:creationId xmlns:a16="http://schemas.microsoft.com/office/drawing/2014/main" id="{4386B5D2-126D-A997-9D37-D0C35093A032}"/>
              </a:ext>
            </a:extLst>
          </p:cNvPr>
          <p:cNvSpPr/>
          <p:nvPr/>
        </p:nvSpPr>
        <p:spPr>
          <a:xfrm>
            <a:off x="8263426" y="5052541"/>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a:extLst>
              <a:ext uri="{FF2B5EF4-FFF2-40B4-BE49-F238E27FC236}">
                <a16:creationId xmlns:a16="http://schemas.microsoft.com/office/drawing/2014/main" id="{7B1D64C8-CB2E-94CD-9291-CAB97034C1FB}"/>
              </a:ext>
            </a:extLst>
          </p:cNvPr>
          <p:cNvSpPr txBox="1"/>
          <p:nvPr/>
        </p:nvSpPr>
        <p:spPr>
          <a:xfrm>
            <a:off x="1678910" y="5821814"/>
            <a:ext cx="8315822" cy="415498"/>
          </a:xfrm>
          <a:prstGeom prst="rect">
            <a:avLst/>
          </a:prstGeom>
          <a:noFill/>
        </p:spPr>
        <p:txBody>
          <a:bodyPr wrap="square">
            <a:spAutoFit/>
          </a:bodyPr>
          <a:lstStyle/>
          <a:p>
            <a:r>
              <a:rPr lang="en-US" altLang="ko-KR" sz="1050" dirty="0">
                <a:solidFill>
                  <a:schemeClr val="tx1"/>
                </a:solidFill>
                <a:latin typeface="+mn-ea"/>
                <a:ea typeface="+mn-ea"/>
              </a:rPr>
              <a:t>Makeup Remover → Snow O₂ → Snow Booster → </a:t>
            </a:r>
            <a:r>
              <a:rPr lang="en-US" altLang="ko-KR" sz="1050" dirty="0">
                <a:solidFill>
                  <a:schemeClr val="accent6">
                    <a:lumMod val="75000"/>
                  </a:schemeClr>
                </a:solidFill>
                <a:latin typeface="+mn-ea"/>
                <a:ea typeface="+mn-ea"/>
              </a:rPr>
              <a:t>Bio-</a:t>
            </a:r>
            <a:r>
              <a:rPr lang="en-US" altLang="ko-KR" sz="1050" dirty="0" err="1">
                <a:solidFill>
                  <a:schemeClr val="accent6">
                    <a:lumMod val="75000"/>
                  </a:schemeClr>
                </a:solidFill>
                <a:latin typeface="+mn-ea"/>
                <a:ea typeface="+mn-ea"/>
              </a:rPr>
              <a:t>Meso</a:t>
            </a:r>
            <a:r>
              <a:rPr lang="en-US" altLang="ko-KR" sz="1050" dirty="0">
                <a:solidFill>
                  <a:schemeClr val="accent6">
                    <a:lumMod val="75000"/>
                  </a:schemeClr>
                </a:solidFill>
                <a:latin typeface="+mn-ea"/>
                <a:ea typeface="+mn-ea"/>
              </a:rPr>
              <a:t> PDRN Homecare Ampoule 5000</a:t>
            </a:r>
          </a:p>
          <a:p>
            <a:r>
              <a:rPr lang="en-US" altLang="ko-KR" sz="1050" dirty="0">
                <a:solidFill>
                  <a:schemeClr val="tx1"/>
                </a:solidFill>
                <a:latin typeface="+mn-ea"/>
                <a:ea typeface="+mn-ea"/>
              </a:rPr>
              <a:t>→ Skin Reboot PDRN Mask Pack → Soothing Repair Post Cream → Skin Rescue Overnight Cream Mask</a:t>
            </a:r>
          </a:p>
        </p:txBody>
      </p:sp>
      <p:pic>
        <p:nvPicPr>
          <p:cNvPr id="25" name="그림 24">
            <a:extLst>
              <a:ext uri="{FF2B5EF4-FFF2-40B4-BE49-F238E27FC236}">
                <a16:creationId xmlns:a16="http://schemas.microsoft.com/office/drawing/2014/main" id="{1C529FDF-553D-F67E-9AAB-6161CCC84763}"/>
              </a:ext>
            </a:extLst>
          </p:cNvPr>
          <p:cNvPicPr>
            <a:picLocks noChangeAspect="1"/>
          </p:cNvPicPr>
          <p:nvPr/>
        </p:nvPicPr>
        <p:blipFill>
          <a:blip r:embed="rId8"/>
          <a:stretch>
            <a:fillRect/>
          </a:stretch>
        </p:blipFill>
        <p:spPr>
          <a:xfrm>
            <a:off x="2667238" y="4775605"/>
            <a:ext cx="391765" cy="837302"/>
          </a:xfrm>
          <a:prstGeom prst="rect">
            <a:avLst/>
          </a:prstGeom>
        </p:spPr>
      </p:pic>
      <p:sp>
        <p:nvSpPr>
          <p:cNvPr id="26" name="화살표: 오른쪽 25">
            <a:extLst>
              <a:ext uri="{FF2B5EF4-FFF2-40B4-BE49-F238E27FC236}">
                <a16:creationId xmlns:a16="http://schemas.microsoft.com/office/drawing/2014/main" id="{77F1BAF2-A15F-90D0-6C47-8097D077FB48}"/>
              </a:ext>
            </a:extLst>
          </p:cNvPr>
          <p:cNvSpPr/>
          <p:nvPr/>
        </p:nvSpPr>
        <p:spPr>
          <a:xfrm>
            <a:off x="5551143" y="5011097"/>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화살표: 오른쪽 26">
            <a:extLst>
              <a:ext uri="{FF2B5EF4-FFF2-40B4-BE49-F238E27FC236}">
                <a16:creationId xmlns:a16="http://schemas.microsoft.com/office/drawing/2014/main" id="{40B6E043-636E-3A2A-EC39-41EF2F05D553}"/>
              </a:ext>
            </a:extLst>
          </p:cNvPr>
          <p:cNvSpPr/>
          <p:nvPr/>
        </p:nvSpPr>
        <p:spPr>
          <a:xfrm>
            <a:off x="7032426" y="5028702"/>
            <a:ext cx="205180" cy="213622"/>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TextBox 50">
            <a:extLst>
              <a:ext uri="{FF2B5EF4-FFF2-40B4-BE49-F238E27FC236}">
                <a16:creationId xmlns:a16="http://schemas.microsoft.com/office/drawing/2014/main" id="{7BA03CC3-2133-D2DD-2864-2C55934E02F9}"/>
              </a:ext>
            </a:extLst>
          </p:cNvPr>
          <p:cNvSpPr txBox="1"/>
          <p:nvPr/>
        </p:nvSpPr>
        <p:spPr>
          <a:xfrm>
            <a:off x="2033882" y="3485931"/>
            <a:ext cx="1119872" cy="261610"/>
          </a:xfrm>
          <a:prstGeom prst="rect">
            <a:avLst/>
          </a:prstGeom>
          <a:solidFill>
            <a:schemeClr val="bg1"/>
          </a:solidFill>
        </p:spPr>
        <p:txBody>
          <a:bodyPr wrap="square">
            <a:spAutoFit/>
          </a:bodyPr>
          <a:lstStyle/>
          <a:p>
            <a:pPr algn="ctr"/>
            <a:r>
              <a:rPr lang="en-US" altLang="ko-KR"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altLang="ko-KR" sz="1100" kern="100" dirty="0">
                <a:solidFill>
                  <a:schemeClr val="tx1"/>
                </a:solidFill>
                <a:latin typeface="Calibri" panose="020F0502020204030204" pitchFamily="34" charset="0"/>
                <a:ea typeface="Calibri" panose="020F0502020204030204" pitchFamily="34" charset="0"/>
                <a:cs typeface="Calibri" panose="020F0502020204030204" pitchFamily="34" charset="0"/>
              </a:rPr>
              <a:t>50ml</a:t>
            </a:r>
            <a:r>
              <a:rPr lang="en-US" altLang="ko-KR" sz="11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ko-KR" altLang="en-US" sz="1100" dirty="0">
              <a:solidFill>
                <a:schemeClr val="tx1"/>
              </a:solidFill>
              <a:latin typeface="Calibri" panose="020F0502020204030204" pitchFamily="34" charset="0"/>
              <a:cs typeface="Calibri" panose="020F0502020204030204" pitchFamily="34" charset="0"/>
            </a:endParaRPr>
          </a:p>
        </p:txBody>
      </p:sp>
      <p:pic>
        <p:nvPicPr>
          <p:cNvPr id="3" name="그림 2">
            <a:extLst>
              <a:ext uri="{FF2B5EF4-FFF2-40B4-BE49-F238E27FC236}">
                <a16:creationId xmlns:a16="http://schemas.microsoft.com/office/drawing/2014/main" id="{8A3B1710-D8C7-F3BF-22E8-1024F93406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871" y="4833605"/>
            <a:ext cx="289942" cy="739059"/>
          </a:xfrm>
          <a:prstGeom prst="rect">
            <a:avLst/>
          </a:prstGeom>
        </p:spPr>
      </p:pic>
      <p:pic>
        <p:nvPicPr>
          <p:cNvPr id="11" name="그림 10">
            <a:extLst>
              <a:ext uri="{FF2B5EF4-FFF2-40B4-BE49-F238E27FC236}">
                <a16:creationId xmlns:a16="http://schemas.microsoft.com/office/drawing/2014/main" id="{73B6732E-E9C4-AD43-781A-957EE34EC8BB}"/>
              </a:ext>
            </a:extLst>
          </p:cNvPr>
          <p:cNvPicPr>
            <a:picLocks noChangeAspect="1"/>
          </p:cNvPicPr>
          <p:nvPr/>
        </p:nvPicPr>
        <p:blipFill>
          <a:blip r:embed="rId10"/>
          <a:stretch>
            <a:fillRect/>
          </a:stretch>
        </p:blipFill>
        <p:spPr>
          <a:xfrm>
            <a:off x="2189015" y="2012418"/>
            <a:ext cx="758606" cy="1416582"/>
          </a:xfrm>
          <a:prstGeom prst="rect">
            <a:avLst/>
          </a:prstGeom>
        </p:spPr>
      </p:pic>
    </p:spTree>
    <p:extLst>
      <p:ext uri="{BB962C8B-B14F-4D97-AF65-F5344CB8AC3E}">
        <p14:creationId xmlns:p14="http://schemas.microsoft.com/office/powerpoint/2010/main" val="363716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586F5-8636-8C5C-FA92-D0D8D2F8CF17}"/>
            </a:ext>
          </a:extLst>
        </p:cNvPr>
        <p:cNvGrpSpPr/>
        <p:nvPr/>
      </p:nvGrpSpPr>
      <p:grpSpPr>
        <a:xfrm>
          <a:off x="0" y="0"/>
          <a:ext cx="0" cy="0"/>
          <a:chOff x="0" y="0"/>
          <a:chExt cx="0" cy="0"/>
        </a:xfrm>
      </p:grpSpPr>
      <p:sp>
        <p:nvSpPr>
          <p:cNvPr id="17" name="직사각형 16">
            <a:extLst>
              <a:ext uri="{FF2B5EF4-FFF2-40B4-BE49-F238E27FC236}">
                <a16:creationId xmlns:a16="http://schemas.microsoft.com/office/drawing/2014/main" id="{C84E411E-0A56-F2EF-C272-60B863D85D35}"/>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F5FBE9C2-EA3A-B12B-6E38-45DC939842BC}"/>
              </a:ext>
            </a:extLst>
          </p:cNvPr>
          <p:cNvSpPr txBox="1"/>
          <p:nvPr/>
        </p:nvSpPr>
        <p:spPr>
          <a:xfrm>
            <a:off x="1722741" y="1412776"/>
            <a:ext cx="6938246" cy="380480"/>
          </a:xfrm>
          <a:prstGeom prst="rect">
            <a:avLst/>
          </a:prstGeom>
          <a:noFill/>
        </p:spPr>
        <p:txBody>
          <a:bodyPr wrap="none" tIns="72000" bIns="0" rtlCol="0">
            <a:spAutoFit/>
          </a:bodyPr>
          <a:lstStyle/>
          <a:p>
            <a:r>
              <a:rPr lang="tr-TR" altLang="ko-KR" sz="2000" dirty="0">
                <a:solidFill>
                  <a:schemeClr val="tx1"/>
                </a:solidFill>
                <a:latin typeface="Calibri" pitchFamily="34" charset="0"/>
              </a:rPr>
              <a:t>Key</a:t>
            </a:r>
            <a:r>
              <a:rPr lang="ko-KR" altLang="en-US" sz="2000" dirty="0">
                <a:solidFill>
                  <a:schemeClr val="tx1"/>
                </a:solidFill>
                <a:latin typeface="Calibri" pitchFamily="34" charset="0"/>
              </a:rPr>
              <a:t> </a:t>
            </a:r>
            <a:r>
              <a:rPr lang="en-US" altLang="ko-KR" sz="2000" dirty="0">
                <a:solidFill>
                  <a:schemeClr val="tx1"/>
                </a:solidFill>
                <a:latin typeface="Calibri" pitchFamily="34" charset="0"/>
              </a:rPr>
              <a:t>Ingredients – BIO-MESO PDRN HOMECARE AMPOULE 5000 </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1456D465-44B6-971B-EA95-6DE37E0CF1F7}"/>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sp>
        <p:nvSpPr>
          <p:cNvPr id="3" name="사각형: 둥근 모서리 2">
            <a:extLst>
              <a:ext uri="{FF2B5EF4-FFF2-40B4-BE49-F238E27FC236}">
                <a16:creationId xmlns:a16="http://schemas.microsoft.com/office/drawing/2014/main" id="{624C66A4-82A0-8F9C-B606-F7397FEE5731}"/>
              </a:ext>
            </a:extLst>
          </p:cNvPr>
          <p:cNvSpPr/>
          <p:nvPr/>
        </p:nvSpPr>
        <p:spPr>
          <a:xfrm>
            <a:off x="575052" y="2265888"/>
            <a:ext cx="2952328" cy="3168352"/>
          </a:xfrm>
          <a:prstGeom prst="roundRect">
            <a:avLst>
              <a:gd name="adj" fmla="val 10544"/>
            </a:avLst>
          </a:prstGeom>
          <a:solidFill>
            <a:srgbClr val="FDE9E9">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85A73D30-6E81-C6E4-4D4C-09A86CB3A4AD}"/>
              </a:ext>
            </a:extLst>
          </p:cNvPr>
          <p:cNvSpPr txBox="1"/>
          <p:nvPr/>
        </p:nvSpPr>
        <p:spPr>
          <a:xfrm>
            <a:off x="575051" y="2972901"/>
            <a:ext cx="2930291" cy="2123658"/>
          </a:xfrm>
          <a:prstGeom prst="rect">
            <a:avLst/>
          </a:prstGeom>
          <a:noFill/>
        </p:spPr>
        <p:txBody>
          <a:bodyPr wrap="square">
            <a:spAutoFit/>
          </a:bodyPr>
          <a:lstStyle/>
          <a:p>
            <a:pPr lvl="0" algn="ctr" latinLnBrk="1"/>
            <a:r>
              <a:rPr lang="en-US" altLang="ko-KR" sz="1200" dirty="0">
                <a:solidFill>
                  <a:schemeClr val="tx1"/>
                </a:solidFill>
                <a:effectLst/>
                <a:latin typeface="+mn-ea"/>
                <a:ea typeface="+mn-ea"/>
                <a:cs typeface="맑은 고딕" panose="020B0503020000020004" pitchFamily="50" charset="-127"/>
              </a:rPr>
              <a:t>PDRN </a:t>
            </a:r>
          </a:p>
          <a:p>
            <a:pPr lvl="0" algn="ctr"/>
            <a:r>
              <a:rPr lang="tr-TR" altLang="ko-KR" sz="1200" dirty="0">
                <a:solidFill>
                  <a:schemeClr val="tx1"/>
                </a:solidFill>
                <a:latin typeface="+mn-ea"/>
                <a:ea typeface="+mn-ea"/>
                <a:cs typeface="맑은 고딕" panose="020B0503020000020004" pitchFamily="50" charset="-127"/>
              </a:rPr>
              <a:t>Acetyl Hexapeptide-8</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Copper Tripeptide-1</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Hexapeptide-9</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Nonapeptide-1</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Palmitoyl Pentapeptide-4</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Palmitoyl Tripeptide-1</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Palmitoyl Tetrapeptide-7</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Palmitoyl Tripeptide-1</a:t>
            </a:r>
            <a:endParaRPr lang="en-US" altLang="ko-KR" sz="1200" dirty="0">
              <a:solidFill>
                <a:schemeClr val="tx1"/>
              </a:solidFill>
              <a:latin typeface="+mn-ea"/>
              <a:ea typeface="+mn-ea"/>
              <a:cs typeface="맑은 고딕" panose="020B0503020000020004" pitchFamily="50" charset="-127"/>
            </a:endParaRPr>
          </a:p>
          <a:p>
            <a:pPr lvl="0" algn="ctr"/>
            <a:r>
              <a:rPr lang="tr-TR" altLang="ko-KR" sz="1200" dirty="0">
                <a:solidFill>
                  <a:schemeClr val="tx1"/>
                </a:solidFill>
                <a:latin typeface="+mn-ea"/>
                <a:ea typeface="+mn-ea"/>
              </a:rPr>
              <a:t>Collagen</a:t>
            </a:r>
            <a:endParaRPr lang="en-US" altLang="ko-KR" sz="1200" dirty="0">
              <a:solidFill>
                <a:schemeClr val="tx1"/>
              </a:solidFill>
              <a:latin typeface="+mn-ea"/>
              <a:ea typeface="+mn-ea"/>
            </a:endParaRPr>
          </a:p>
          <a:p>
            <a:pPr lvl="0" algn="ctr"/>
            <a:r>
              <a:rPr lang="tr-TR" altLang="ko-KR" sz="1200" dirty="0">
                <a:solidFill>
                  <a:schemeClr val="tx1"/>
                </a:solidFill>
                <a:latin typeface="+mn-ea"/>
                <a:ea typeface="+mn-ea"/>
              </a:rPr>
              <a:t>Elastin</a:t>
            </a:r>
            <a:endParaRPr lang="ko-KR" altLang="en-US" sz="1200" dirty="0">
              <a:solidFill>
                <a:schemeClr val="tx1"/>
              </a:solidFill>
              <a:latin typeface="+mn-ea"/>
              <a:ea typeface="+mn-ea"/>
            </a:endParaRPr>
          </a:p>
        </p:txBody>
      </p:sp>
      <p:sp>
        <p:nvSpPr>
          <p:cNvPr id="8" name="사각형: 둥근 모서리 7">
            <a:extLst>
              <a:ext uri="{FF2B5EF4-FFF2-40B4-BE49-F238E27FC236}">
                <a16:creationId xmlns:a16="http://schemas.microsoft.com/office/drawing/2014/main" id="{90107E4C-3837-491F-E4BB-656EB9830172}"/>
              </a:ext>
            </a:extLst>
          </p:cNvPr>
          <p:cNvSpPr/>
          <p:nvPr/>
        </p:nvSpPr>
        <p:spPr>
          <a:xfrm>
            <a:off x="3630918" y="2276872"/>
            <a:ext cx="2952328" cy="3168352"/>
          </a:xfrm>
          <a:prstGeom prst="roundRect">
            <a:avLst>
              <a:gd name="adj" fmla="val 9104"/>
            </a:avLst>
          </a:prstGeom>
          <a:solidFill>
            <a:srgbClr val="FDE9E9">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90E53290-D922-4044-BA25-1344C64DA6F3}"/>
              </a:ext>
            </a:extLst>
          </p:cNvPr>
          <p:cNvSpPr txBox="1"/>
          <p:nvPr/>
        </p:nvSpPr>
        <p:spPr>
          <a:xfrm>
            <a:off x="3630918" y="2988982"/>
            <a:ext cx="2952328" cy="461665"/>
          </a:xfrm>
          <a:prstGeom prst="rect">
            <a:avLst/>
          </a:prstGeom>
          <a:noFill/>
        </p:spPr>
        <p:txBody>
          <a:bodyPr wrap="square">
            <a:spAutoFit/>
          </a:bodyPr>
          <a:lstStyle/>
          <a:p>
            <a:pPr lvl="0" algn="ctr"/>
            <a:endParaRPr lang="en-US" altLang="ko-KR" sz="1200" dirty="0">
              <a:solidFill>
                <a:schemeClr val="tx1"/>
              </a:solidFill>
              <a:effectLst/>
              <a:latin typeface="+mn-ea"/>
              <a:ea typeface="+mn-ea"/>
              <a:cs typeface="맑은 고딕" panose="020B0503020000020004" pitchFamily="50" charset="-127"/>
            </a:endParaRPr>
          </a:p>
          <a:p>
            <a:pPr lvl="0" algn="ctr"/>
            <a:r>
              <a:rPr lang="tr-TR" altLang="ko-KR" sz="1200" dirty="0">
                <a:solidFill>
                  <a:schemeClr val="tx1"/>
                </a:solidFill>
                <a:latin typeface="+mn-ea"/>
                <a:ea typeface="+mn-ea"/>
                <a:cs typeface="맑은 고딕" panose="020B0503020000020004" pitchFamily="50" charset="-127"/>
              </a:rPr>
              <a:t>sh-Oligopeptide-1</a:t>
            </a:r>
            <a:r>
              <a:rPr lang="en-US" altLang="ko-KR" sz="1200" dirty="0">
                <a:solidFill>
                  <a:schemeClr val="tx1"/>
                </a:solidFill>
                <a:effectLst/>
                <a:latin typeface="+mn-ea"/>
                <a:ea typeface="+mn-ea"/>
                <a:cs typeface="맑은 고딕" panose="020B0503020000020004" pitchFamily="50" charset="-127"/>
              </a:rPr>
              <a:t>(EGF)</a:t>
            </a:r>
          </a:p>
        </p:txBody>
      </p:sp>
      <p:grpSp>
        <p:nvGrpSpPr>
          <p:cNvPr id="13" name="그룹 12">
            <a:extLst>
              <a:ext uri="{FF2B5EF4-FFF2-40B4-BE49-F238E27FC236}">
                <a16:creationId xmlns:a16="http://schemas.microsoft.com/office/drawing/2014/main" id="{18F91507-C8DB-B297-BFA5-F595A1AF655B}"/>
              </a:ext>
            </a:extLst>
          </p:cNvPr>
          <p:cNvGrpSpPr/>
          <p:nvPr/>
        </p:nvGrpSpPr>
        <p:grpSpPr>
          <a:xfrm>
            <a:off x="6681192" y="2276872"/>
            <a:ext cx="2952328" cy="3168352"/>
            <a:chOff x="6537176" y="2029489"/>
            <a:chExt cx="2952328" cy="3168352"/>
          </a:xfrm>
          <a:solidFill>
            <a:srgbClr val="FDE9E9">
              <a:alpha val="50196"/>
            </a:srgbClr>
          </a:solidFill>
        </p:grpSpPr>
        <p:sp>
          <p:nvSpPr>
            <p:cNvPr id="14" name="사각형: 둥근 모서리 13">
              <a:extLst>
                <a:ext uri="{FF2B5EF4-FFF2-40B4-BE49-F238E27FC236}">
                  <a16:creationId xmlns:a16="http://schemas.microsoft.com/office/drawing/2014/main" id="{2431C1CE-2499-D1BD-0D65-105CAF18C40E}"/>
                </a:ext>
              </a:extLst>
            </p:cNvPr>
            <p:cNvSpPr/>
            <p:nvPr/>
          </p:nvSpPr>
          <p:spPr>
            <a:xfrm>
              <a:off x="6537176" y="2029489"/>
              <a:ext cx="2952328" cy="3168352"/>
            </a:xfrm>
            <a:prstGeom prst="roundRect">
              <a:avLst>
                <a:gd name="adj" fmla="val 910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67F5F856-F0AB-8E60-69A1-F199110BEC3D}"/>
                </a:ext>
              </a:extLst>
            </p:cNvPr>
            <p:cNvSpPr txBox="1"/>
            <p:nvPr/>
          </p:nvSpPr>
          <p:spPr>
            <a:xfrm>
              <a:off x="6537176" y="2736502"/>
              <a:ext cx="2952328" cy="1569660"/>
            </a:xfrm>
            <a:prstGeom prst="rect">
              <a:avLst/>
            </a:prstGeom>
            <a:noFill/>
          </p:spPr>
          <p:txBody>
            <a:bodyPr wrap="square">
              <a:spAutoFit/>
            </a:bodyPr>
            <a:lstStyle/>
            <a:p>
              <a:pPr algn="ctr"/>
              <a:r>
                <a:rPr lang="en-US" altLang="ko-KR" sz="1200" dirty="0">
                  <a:solidFill>
                    <a:schemeClr val="tx1"/>
                  </a:solidFill>
                  <a:latin typeface="+mn-ea"/>
                  <a:cs typeface="맑은 고딕" panose="020B0503020000020004" pitchFamily="50" charset="-127"/>
                </a:rPr>
                <a:t>PDRN</a:t>
              </a:r>
            </a:p>
            <a:p>
              <a:pPr lvl="0" algn="ctr"/>
              <a:r>
                <a:rPr lang="en-US" altLang="ko-KR" sz="1200" dirty="0">
                  <a:solidFill>
                    <a:schemeClr val="tx1"/>
                  </a:solidFill>
                  <a:latin typeface="+mn-ea"/>
                  <a:cs typeface="맑은 고딕" panose="020B0503020000020004" pitchFamily="50" charset="-127"/>
                </a:rPr>
                <a:t>Panthenol</a:t>
              </a:r>
            </a:p>
            <a:p>
              <a:pPr lvl="0" algn="ctr"/>
              <a:r>
                <a:rPr lang="tr-TR" altLang="ko-KR" sz="1200" dirty="0">
                  <a:solidFill>
                    <a:schemeClr val="tx1"/>
                  </a:solidFill>
                  <a:latin typeface="+mn-ea"/>
                  <a:cs typeface="맑은 고딕" panose="020B0503020000020004" pitchFamily="50" charset="-127"/>
                </a:rPr>
                <a:t>Ceramide NP</a:t>
              </a:r>
              <a:endParaRPr lang="en-US" altLang="ko-KR" sz="1200" dirty="0">
                <a:solidFill>
                  <a:schemeClr val="tx1"/>
                </a:solidFill>
                <a:latin typeface="+mn-ea"/>
                <a:cs typeface="맑은 고딕" panose="020B0503020000020004" pitchFamily="50" charset="-127"/>
              </a:endParaRPr>
            </a:p>
            <a:p>
              <a:pPr lvl="0" algn="ctr"/>
              <a:r>
                <a:rPr lang="tr-TR" altLang="ko-KR" sz="1200" dirty="0">
                  <a:solidFill>
                    <a:schemeClr val="tx1"/>
                  </a:solidFill>
                  <a:latin typeface="+mn-ea"/>
                  <a:cs typeface="맑은 고딕" panose="020B0503020000020004" pitchFamily="50" charset="-127"/>
                </a:rPr>
                <a:t>Ceramide EOP</a:t>
              </a:r>
              <a:endParaRPr lang="en-US" altLang="ko-KR" sz="1200" dirty="0">
                <a:solidFill>
                  <a:schemeClr val="tx1"/>
                </a:solidFill>
                <a:latin typeface="+mn-ea"/>
                <a:cs typeface="맑은 고딕" panose="020B0503020000020004" pitchFamily="50" charset="-127"/>
              </a:endParaRPr>
            </a:p>
            <a:p>
              <a:pPr lvl="0" algn="ctr"/>
              <a:r>
                <a:rPr lang="tr-TR" altLang="ko-KR" sz="1200" dirty="0">
                  <a:solidFill>
                    <a:schemeClr val="tx1"/>
                  </a:solidFill>
                  <a:latin typeface="+mn-ea"/>
                  <a:cs typeface="맑은 고딕" panose="020B0503020000020004" pitchFamily="50" charset="-127"/>
                </a:rPr>
                <a:t>Ceramide AS</a:t>
              </a:r>
              <a:endParaRPr lang="en-US" altLang="ko-KR" sz="1200" dirty="0">
                <a:solidFill>
                  <a:schemeClr val="tx1"/>
                </a:solidFill>
                <a:latin typeface="+mn-ea"/>
                <a:cs typeface="맑은 고딕" panose="020B0503020000020004" pitchFamily="50" charset="-127"/>
              </a:endParaRPr>
            </a:p>
            <a:p>
              <a:pPr lvl="0" algn="ctr"/>
              <a:r>
                <a:rPr lang="tr-TR" altLang="ko-KR" sz="1200" dirty="0">
                  <a:solidFill>
                    <a:schemeClr val="tx1"/>
                  </a:solidFill>
                  <a:latin typeface="+mn-ea"/>
                  <a:cs typeface="맑은 고딕" panose="020B0503020000020004" pitchFamily="50" charset="-127"/>
                </a:rPr>
                <a:t>Ceramide AP</a:t>
              </a:r>
              <a:endParaRPr lang="en-US" altLang="ko-KR" sz="1200" dirty="0">
                <a:solidFill>
                  <a:schemeClr val="tx1"/>
                </a:solidFill>
                <a:latin typeface="+mn-ea"/>
                <a:cs typeface="맑은 고딕" panose="020B0503020000020004" pitchFamily="50" charset="-127"/>
              </a:endParaRPr>
            </a:p>
            <a:p>
              <a:pPr lvl="0" algn="ctr"/>
              <a:r>
                <a:rPr lang="tr-TR" altLang="ko-KR" sz="1200" dirty="0">
                  <a:solidFill>
                    <a:schemeClr val="tx1"/>
                  </a:solidFill>
                  <a:latin typeface="+mn-ea"/>
                  <a:cs typeface="맑은 고딕" panose="020B0503020000020004" pitchFamily="50" charset="-127"/>
                </a:rPr>
                <a:t>Ceramide NS</a:t>
              </a:r>
              <a:endParaRPr lang="en-US" altLang="ko-KR" sz="1200" dirty="0">
                <a:solidFill>
                  <a:schemeClr val="tx1"/>
                </a:solidFill>
                <a:latin typeface="+mn-ea"/>
                <a:cs typeface="맑은 고딕" panose="020B0503020000020004" pitchFamily="50" charset="-127"/>
              </a:endParaRPr>
            </a:p>
            <a:p>
              <a:pPr lvl="0" algn="ctr"/>
              <a:r>
                <a:rPr lang="tr-TR" altLang="ko-KR" sz="1200" dirty="0">
                  <a:solidFill>
                    <a:schemeClr val="tx1"/>
                  </a:solidFill>
                  <a:latin typeface="+mn-ea"/>
                  <a:cs typeface="맑은 고딕" panose="020B0503020000020004" pitchFamily="50" charset="-127"/>
                </a:rPr>
                <a:t>Phytosphingosine</a:t>
              </a:r>
              <a:endParaRPr lang="ko-KR" altLang="en-US" sz="1200" dirty="0">
                <a:solidFill>
                  <a:schemeClr val="tx1"/>
                </a:solidFill>
                <a:latin typeface="+mn-ea"/>
                <a:cs typeface="맑은 고딕" panose="020B0503020000020004" pitchFamily="50" charset="-127"/>
              </a:endParaRPr>
            </a:p>
          </p:txBody>
        </p:sp>
      </p:grpSp>
      <p:sp>
        <p:nvSpPr>
          <p:cNvPr id="16" name="사각형: 둥근 모서리 15">
            <a:extLst>
              <a:ext uri="{FF2B5EF4-FFF2-40B4-BE49-F238E27FC236}">
                <a16:creationId xmlns:a16="http://schemas.microsoft.com/office/drawing/2014/main" id="{4D05B2D7-0724-6C5C-4834-1729BF73525E}"/>
              </a:ext>
            </a:extLst>
          </p:cNvPr>
          <p:cNvSpPr/>
          <p:nvPr/>
        </p:nvSpPr>
        <p:spPr>
          <a:xfrm>
            <a:off x="575051" y="2265888"/>
            <a:ext cx="2930292" cy="489660"/>
          </a:xfrm>
          <a:prstGeom prst="roundRect">
            <a:avLst>
              <a:gd name="adj" fmla="val 50000"/>
            </a:avLst>
          </a:prstGeom>
          <a:solidFill>
            <a:srgbClr val="F9B1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Anti-Aging</a:t>
            </a:r>
            <a:endParaRPr lang="ko-KR" altLang="en-US" sz="1400" b="1" dirty="0">
              <a:solidFill>
                <a:schemeClr val="tx1"/>
              </a:solidFill>
            </a:endParaRPr>
          </a:p>
        </p:txBody>
      </p:sp>
      <p:sp>
        <p:nvSpPr>
          <p:cNvPr id="19" name="사각형: 둥근 모서리 18">
            <a:extLst>
              <a:ext uri="{FF2B5EF4-FFF2-40B4-BE49-F238E27FC236}">
                <a16:creationId xmlns:a16="http://schemas.microsoft.com/office/drawing/2014/main" id="{4907C46F-B15C-51B1-36CD-82377027A7DB}"/>
              </a:ext>
            </a:extLst>
          </p:cNvPr>
          <p:cNvSpPr/>
          <p:nvPr/>
        </p:nvSpPr>
        <p:spPr>
          <a:xfrm>
            <a:off x="3641936" y="2276872"/>
            <a:ext cx="2930292" cy="489660"/>
          </a:xfrm>
          <a:prstGeom prst="roundRect">
            <a:avLst>
              <a:gd name="adj" fmla="val 50000"/>
            </a:avLst>
          </a:prstGeom>
          <a:solidFill>
            <a:srgbClr val="FBD1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Skin Revitalizing</a:t>
            </a:r>
            <a:endParaRPr lang="ko-KR" altLang="en-US" sz="1400" b="1" dirty="0">
              <a:solidFill>
                <a:schemeClr val="tx1"/>
              </a:solidFill>
            </a:endParaRPr>
          </a:p>
        </p:txBody>
      </p:sp>
      <p:sp>
        <p:nvSpPr>
          <p:cNvPr id="20" name="사각형: 둥근 모서리 19">
            <a:extLst>
              <a:ext uri="{FF2B5EF4-FFF2-40B4-BE49-F238E27FC236}">
                <a16:creationId xmlns:a16="http://schemas.microsoft.com/office/drawing/2014/main" id="{962C7560-2509-ECFA-6E92-65B91C14F547}"/>
              </a:ext>
            </a:extLst>
          </p:cNvPr>
          <p:cNvSpPr/>
          <p:nvPr/>
        </p:nvSpPr>
        <p:spPr>
          <a:xfrm>
            <a:off x="6681192" y="2276872"/>
            <a:ext cx="2930292" cy="489660"/>
          </a:xfrm>
          <a:prstGeom prst="roundRect">
            <a:avLst>
              <a:gd name="adj" fmla="val 50000"/>
            </a:avLst>
          </a:prstGeom>
          <a:solidFill>
            <a:srgbClr val="FDE9E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tx1"/>
                </a:solidFill>
              </a:rPr>
              <a:t>Barrier Strengthening</a:t>
            </a:r>
            <a:endParaRPr lang="ko-KR" altLang="en-US" sz="1400" b="1" dirty="0">
              <a:solidFill>
                <a:schemeClr val="tx1"/>
              </a:solidFill>
            </a:endParaRPr>
          </a:p>
        </p:txBody>
      </p:sp>
      <p:sp>
        <p:nvSpPr>
          <p:cNvPr id="5" name="제목 1">
            <a:extLst>
              <a:ext uri="{FF2B5EF4-FFF2-40B4-BE49-F238E27FC236}">
                <a16:creationId xmlns:a16="http://schemas.microsoft.com/office/drawing/2014/main" id="{4A36156A-CF10-8446-66CF-68C92FA1323B}"/>
              </a:ext>
            </a:extLst>
          </p:cNvPr>
          <p:cNvSpPr txBox="1">
            <a:spLocks/>
          </p:cNvSpPr>
          <p:nvPr/>
        </p:nvSpPr>
        <p:spPr bwMode="auto">
          <a:xfrm>
            <a:off x="1332127" y="294090"/>
            <a:ext cx="7939867"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HOMECARE AMPOULE 5000</a:t>
            </a:r>
          </a:p>
        </p:txBody>
      </p:sp>
    </p:spTree>
    <p:extLst>
      <p:ext uri="{BB962C8B-B14F-4D97-AF65-F5344CB8AC3E}">
        <p14:creationId xmlns:p14="http://schemas.microsoft.com/office/powerpoint/2010/main" val="199546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559E3-AC40-FE80-FCA3-8634E2981C7C}"/>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44517F0F-385F-923A-82C3-918F57DE1980}"/>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E74A0A57-0678-31CD-AB3D-F775F1F1E556}"/>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9D9A45DC-C4A1-0F50-0591-91740F775FB0}"/>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4F0251B7-0700-3967-894D-D269EEDC254C}"/>
              </a:ext>
            </a:extLst>
          </p:cNvPr>
          <p:cNvSpPr txBox="1"/>
          <p:nvPr/>
        </p:nvSpPr>
        <p:spPr>
          <a:xfrm>
            <a:off x="1722741" y="1412776"/>
            <a:ext cx="2238818"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BIO-MESO™ PDRN  </a:t>
            </a:r>
            <a:endParaRPr lang="ko-KR" altLang="en-US" sz="2000" dirty="0">
              <a:solidFill>
                <a:schemeClr val="tx1"/>
              </a:solidFill>
              <a:latin typeface="Calibri" pitchFamily="34" charset="0"/>
              <a:ea typeface="+mn-ea"/>
            </a:endParaRPr>
          </a:p>
        </p:txBody>
      </p:sp>
      <p:sp>
        <p:nvSpPr>
          <p:cNvPr id="13" name="직사각형 12">
            <a:extLst>
              <a:ext uri="{FF2B5EF4-FFF2-40B4-BE49-F238E27FC236}">
                <a16:creationId xmlns:a16="http://schemas.microsoft.com/office/drawing/2014/main" id="{79CB9D78-068E-0B4B-EB04-627B78DA3134}"/>
              </a:ext>
            </a:extLst>
          </p:cNvPr>
          <p:cNvSpPr/>
          <p:nvPr/>
        </p:nvSpPr>
        <p:spPr>
          <a:xfrm>
            <a:off x="1556571" y="3944146"/>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4" name="TextBox 13">
            <a:extLst>
              <a:ext uri="{FF2B5EF4-FFF2-40B4-BE49-F238E27FC236}">
                <a16:creationId xmlns:a16="http://schemas.microsoft.com/office/drawing/2014/main" id="{4353F456-8AD9-6BA2-6396-8F4FB3287F63}"/>
              </a:ext>
            </a:extLst>
          </p:cNvPr>
          <p:cNvSpPr txBox="1"/>
          <p:nvPr/>
        </p:nvSpPr>
        <p:spPr>
          <a:xfrm>
            <a:off x="1722741" y="3861048"/>
            <a:ext cx="2310248"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PDRN (Sodium DNA)</a:t>
            </a:r>
            <a:endParaRPr lang="ko-KR" altLang="en-US" sz="2000" dirty="0">
              <a:solidFill>
                <a:schemeClr val="tx1"/>
              </a:solidFill>
              <a:latin typeface="Calibri" pitchFamily="34" charset="0"/>
              <a:ea typeface="+mn-ea"/>
            </a:endParaRPr>
          </a:p>
        </p:txBody>
      </p:sp>
      <p:sp>
        <p:nvSpPr>
          <p:cNvPr id="23" name="직사각형 22">
            <a:extLst>
              <a:ext uri="{FF2B5EF4-FFF2-40B4-BE49-F238E27FC236}">
                <a16:creationId xmlns:a16="http://schemas.microsoft.com/office/drawing/2014/main" id="{B4106DDD-770C-3992-3D8F-F4C50A88DE81}"/>
              </a:ext>
            </a:extLst>
          </p:cNvPr>
          <p:cNvSpPr/>
          <p:nvPr/>
        </p:nvSpPr>
        <p:spPr>
          <a:xfrm>
            <a:off x="3493664" y="1943663"/>
            <a:ext cx="5991272" cy="1323439"/>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PDRN is encapsulated in phytosome form and coated onto the surface of natural hydrolyzed sponge spicules.</a:t>
            </a:r>
          </a:p>
          <a:p>
            <a:pPr marL="285750" indent="-285750">
              <a:buFont typeface="Wingdings" panose="05000000000000000000" pitchFamily="2" charset="2"/>
              <a:buChar char="§"/>
            </a:pPr>
            <a:r>
              <a:rPr lang="en-US" altLang="ko-KR" sz="1600" dirty="0">
                <a:solidFill>
                  <a:schemeClr val="tx1"/>
                </a:solidFill>
                <a:latin typeface="Calibri" pitchFamily="34" charset="0"/>
              </a:rPr>
              <a:t>Needle-shaped structure enables direct skin penetration.</a:t>
            </a:r>
          </a:p>
          <a:p>
            <a:pPr marL="285750" indent="-285750">
              <a:buFont typeface="Wingdings" panose="05000000000000000000" pitchFamily="2" charset="2"/>
              <a:buChar char="§"/>
            </a:pPr>
            <a:r>
              <a:rPr lang="en-US" altLang="ko-KR" sz="1600" dirty="0">
                <a:solidFill>
                  <a:schemeClr val="tx1"/>
                </a:solidFill>
                <a:latin typeface="Calibri" pitchFamily="34" charset="0"/>
              </a:rPr>
              <a:t>Provides a bio-peeling effect that promotes skin turnover.</a:t>
            </a:r>
          </a:p>
          <a:p>
            <a:pPr marL="285750" indent="-285750">
              <a:buFont typeface="Wingdings" panose="05000000000000000000" pitchFamily="2" charset="2"/>
              <a:buChar char="§"/>
            </a:pPr>
            <a:r>
              <a:rPr lang="en-US" altLang="ko-KR" sz="1600" dirty="0">
                <a:solidFill>
                  <a:schemeClr val="tx1"/>
                </a:solidFill>
                <a:latin typeface="Calibri" pitchFamily="34" charset="0"/>
              </a:rPr>
              <a:t>Delivers excellent skin regeneration benefits.</a:t>
            </a:r>
          </a:p>
        </p:txBody>
      </p:sp>
      <p:sp>
        <p:nvSpPr>
          <p:cNvPr id="24" name="직사각형 23">
            <a:extLst>
              <a:ext uri="{FF2B5EF4-FFF2-40B4-BE49-F238E27FC236}">
                <a16:creationId xmlns:a16="http://schemas.microsoft.com/office/drawing/2014/main" id="{81B11945-F831-5AB4-3200-DB57D45855BB}"/>
              </a:ext>
            </a:extLst>
          </p:cNvPr>
          <p:cNvSpPr/>
          <p:nvPr/>
        </p:nvSpPr>
        <p:spPr>
          <a:xfrm>
            <a:off x="3491070" y="4365104"/>
            <a:ext cx="6142449" cy="1569660"/>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Salmon-derived DNA (95% similarity to human DNA)</a:t>
            </a:r>
          </a:p>
          <a:p>
            <a:pPr marL="285750" indent="-285750">
              <a:buFont typeface="Wingdings" panose="05000000000000000000" pitchFamily="2" charset="2"/>
              <a:buChar char="§"/>
            </a:pPr>
            <a:r>
              <a:rPr lang="en-US" altLang="ko-KR" sz="1600" dirty="0">
                <a:solidFill>
                  <a:schemeClr val="tx1"/>
                </a:solidFill>
                <a:latin typeface="Calibri" pitchFamily="34" charset="0"/>
              </a:rPr>
              <a:t>Promotes the release of anti-inflammatory cytokines to help soothe damaged skin</a:t>
            </a:r>
          </a:p>
          <a:p>
            <a:pPr marL="285750" indent="-285750">
              <a:buFont typeface="Wingdings" panose="05000000000000000000" pitchFamily="2" charset="2"/>
              <a:buChar char="§"/>
            </a:pPr>
            <a:r>
              <a:rPr lang="en-US" altLang="ko-KR" sz="1600" dirty="0">
                <a:solidFill>
                  <a:schemeClr val="tx1"/>
                </a:solidFill>
                <a:latin typeface="Calibri" pitchFamily="34" charset="0"/>
              </a:rPr>
              <a:t>Accelerates cell turnover for visible anti-aging effects</a:t>
            </a:r>
          </a:p>
          <a:p>
            <a:pPr marL="285750" indent="-285750">
              <a:buFont typeface="Wingdings" panose="05000000000000000000" pitchFamily="2" charset="2"/>
              <a:buChar char="§"/>
            </a:pPr>
            <a:r>
              <a:rPr lang="en-US" altLang="ko-KR" sz="1600" dirty="0">
                <a:solidFill>
                  <a:schemeClr val="tx1"/>
                </a:solidFill>
                <a:latin typeface="Calibri" pitchFamily="34" charset="0"/>
              </a:rPr>
              <a:t>Supports collagen and elastin synthesis</a:t>
            </a:r>
          </a:p>
          <a:p>
            <a:pPr marL="285750" indent="-285750">
              <a:buFont typeface="Wingdings" panose="05000000000000000000" pitchFamily="2" charset="2"/>
              <a:buChar char="§"/>
            </a:pPr>
            <a:r>
              <a:rPr lang="en-US" altLang="ko-KR" sz="1600" dirty="0">
                <a:solidFill>
                  <a:schemeClr val="tx1"/>
                </a:solidFill>
                <a:latin typeface="Calibri" pitchFamily="34" charset="0"/>
              </a:rPr>
              <a:t>Strengthens the skin barrier and protects against external aggressors</a:t>
            </a:r>
          </a:p>
        </p:txBody>
      </p:sp>
      <p:sp>
        <p:nvSpPr>
          <p:cNvPr id="7" name="제목 1">
            <a:extLst>
              <a:ext uri="{FF2B5EF4-FFF2-40B4-BE49-F238E27FC236}">
                <a16:creationId xmlns:a16="http://schemas.microsoft.com/office/drawing/2014/main" id="{77CDB74B-C066-BC6C-9001-5562EDC2F013}"/>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pic>
        <p:nvPicPr>
          <p:cNvPr id="3" name="그림 2">
            <a:extLst>
              <a:ext uri="{FF2B5EF4-FFF2-40B4-BE49-F238E27FC236}">
                <a16:creationId xmlns:a16="http://schemas.microsoft.com/office/drawing/2014/main" id="{1500516E-C2D6-8636-3B3A-5F2390996AA1}"/>
              </a:ext>
            </a:extLst>
          </p:cNvPr>
          <p:cNvPicPr>
            <a:picLocks noChangeAspect="1"/>
          </p:cNvPicPr>
          <p:nvPr/>
        </p:nvPicPr>
        <p:blipFill>
          <a:blip r:embed="rId3"/>
          <a:stretch>
            <a:fillRect/>
          </a:stretch>
        </p:blipFill>
        <p:spPr>
          <a:xfrm>
            <a:off x="1654977" y="4447190"/>
            <a:ext cx="1564030" cy="1039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그림 5">
            <a:extLst>
              <a:ext uri="{FF2B5EF4-FFF2-40B4-BE49-F238E27FC236}">
                <a16:creationId xmlns:a16="http://schemas.microsoft.com/office/drawing/2014/main" id="{CFE6E7E4-EF2C-6B98-51CF-C176C51B11FB}"/>
              </a:ext>
            </a:extLst>
          </p:cNvPr>
          <p:cNvPicPr>
            <a:picLocks noChangeAspect="1"/>
          </p:cNvPicPr>
          <p:nvPr/>
        </p:nvPicPr>
        <p:blipFill>
          <a:blip r:embed="rId4"/>
          <a:stretch>
            <a:fillRect/>
          </a:stretch>
        </p:blipFill>
        <p:spPr>
          <a:xfrm>
            <a:off x="1654977" y="2113799"/>
            <a:ext cx="1564030" cy="1034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제목 1">
            <a:extLst>
              <a:ext uri="{FF2B5EF4-FFF2-40B4-BE49-F238E27FC236}">
                <a16:creationId xmlns:a16="http://schemas.microsoft.com/office/drawing/2014/main" id="{905BE482-AF17-A750-89AB-7D561ADA895E}"/>
              </a:ext>
            </a:extLst>
          </p:cNvPr>
          <p:cNvSpPr txBox="1">
            <a:spLocks/>
          </p:cNvSpPr>
          <p:nvPr/>
        </p:nvSpPr>
        <p:spPr bwMode="auto">
          <a:xfrm>
            <a:off x="1332127" y="294090"/>
            <a:ext cx="7939867"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HOMECARE AMPOULE 5000</a:t>
            </a:r>
          </a:p>
        </p:txBody>
      </p:sp>
    </p:spTree>
    <p:extLst>
      <p:ext uri="{BB962C8B-B14F-4D97-AF65-F5344CB8AC3E}">
        <p14:creationId xmlns:p14="http://schemas.microsoft.com/office/powerpoint/2010/main" val="2140905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4FF89-E146-6498-F11B-ECA6D33CC886}"/>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7F37E2F6-E278-6872-0934-BACEF4DE90D0}"/>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DE6B6A69-CFB6-9EBD-DE2E-849F43C939C9}"/>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D41C63E4-3C71-F26D-00D1-66009210B906}"/>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C8F6A0A9-8707-49F4-F13D-CBD39BA3DFF3}"/>
              </a:ext>
            </a:extLst>
          </p:cNvPr>
          <p:cNvSpPr txBox="1"/>
          <p:nvPr/>
        </p:nvSpPr>
        <p:spPr>
          <a:xfrm>
            <a:off x="1722741" y="1412776"/>
            <a:ext cx="2598981"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Panthenol (Vitamin</a:t>
            </a:r>
            <a:r>
              <a:rPr lang="ko-KR" altLang="en-US" sz="2000" dirty="0">
                <a:solidFill>
                  <a:schemeClr val="tx1"/>
                </a:solidFill>
                <a:latin typeface="Calibri" pitchFamily="34" charset="0"/>
              </a:rPr>
              <a:t> </a:t>
            </a:r>
            <a:r>
              <a:rPr lang="en-US" altLang="ko-KR" sz="2000" dirty="0">
                <a:solidFill>
                  <a:schemeClr val="tx1"/>
                </a:solidFill>
                <a:latin typeface="Calibri" pitchFamily="34" charset="0"/>
              </a:rPr>
              <a:t>B5)</a:t>
            </a:r>
            <a:endParaRPr lang="ko-KR" altLang="en-US" sz="2000" dirty="0">
              <a:solidFill>
                <a:schemeClr val="tx1"/>
              </a:solidFill>
              <a:latin typeface="Calibri" pitchFamily="34" charset="0"/>
            </a:endParaRPr>
          </a:p>
        </p:txBody>
      </p:sp>
      <p:sp>
        <p:nvSpPr>
          <p:cNvPr id="13" name="직사각형 12">
            <a:extLst>
              <a:ext uri="{FF2B5EF4-FFF2-40B4-BE49-F238E27FC236}">
                <a16:creationId xmlns:a16="http://schemas.microsoft.com/office/drawing/2014/main" id="{A7E7A37C-CB4A-B731-88EC-B28CA662AA89}"/>
              </a:ext>
            </a:extLst>
          </p:cNvPr>
          <p:cNvSpPr/>
          <p:nvPr/>
        </p:nvSpPr>
        <p:spPr>
          <a:xfrm>
            <a:off x="1556571" y="3944146"/>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4" name="TextBox 13">
            <a:extLst>
              <a:ext uri="{FF2B5EF4-FFF2-40B4-BE49-F238E27FC236}">
                <a16:creationId xmlns:a16="http://schemas.microsoft.com/office/drawing/2014/main" id="{250D067F-0365-60F7-44AB-93CA012D77F8}"/>
              </a:ext>
            </a:extLst>
          </p:cNvPr>
          <p:cNvSpPr txBox="1"/>
          <p:nvPr/>
        </p:nvSpPr>
        <p:spPr>
          <a:xfrm>
            <a:off x="1722741" y="3861048"/>
            <a:ext cx="2023631" cy="380480"/>
          </a:xfrm>
          <a:prstGeom prst="rect">
            <a:avLst/>
          </a:prstGeom>
          <a:noFill/>
        </p:spPr>
        <p:txBody>
          <a:bodyPr wrap="none" tIns="72000" bIns="0" rtlCol="0">
            <a:spAutoFit/>
          </a:bodyPr>
          <a:lstStyle/>
          <a:p>
            <a:r>
              <a:rPr lang="en-US" altLang="ko-KR" sz="2000" dirty="0" err="1">
                <a:solidFill>
                  <a:schemeClr val="tx1"/>
                </a:solidFill>
                <a:latin typeface="Calibri" pitchFamily="34" charset="0"/>
              </a:rPr>
              <a:t>Phytosphingosine</a:t>
            </a:r>
            <a:endParaRPr lang="en-US" altLang="ko-KR" sz="2000" dirty="0">
              <a:solidFill>
                <a:schemeClr val="tx1"/>
              </a:solidFill>
              <a:latin typeface="Calibri" pitchFamily="34" charset="0"/>
            </a:endParaRPr>
          </a:p>
        </p:txBody>
      </p:sp>
      <p:sp>
        <p:nvSpPr>
          <p:cNvPr id="23" name="직사각형 22">
            <a:extLst>
              <a:ext uri="{FF2B5EF4-FFF2-40B4-BE49-F238E27FC236}">
                <a16:creationId xmlns:a16="http://schemas.microsoft.com/office/drawing/2014/main" id="{2BCCBCCE-1083-D1A9-4823-868D52329106}"/>
              </a:ext>
            </a:extLst>
          </p:cNvPr>
          <p:cNvSpPr/>
          <p:nvPr/>
        </p:nvSpPr>
        <p:spPr>
          <a:xfrm>
            <a:off x="3493664" y="1943663"/>
            <a:ext cx="5991272" cy="1323439"/>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Contains pantothenic acid, known for its strong water-binding capacity and high skin permeability.</a:t>
            </a:r>
            <a:br>
              <a:rPr lang="en-US" altLang="ko-KR" sz="1600" dirty="0">
                <a:solidFill>
                  <a:schemeClr val="tx1"/>
                </a:solidFill>
                <a:latin typeface="Calibri" pitchFamily="34" charset="0"/>
              </a:rPr>
            </a:br>
            <a:r>
              <a:rPr lang="en-US" altLang="ko-KR" sz="1600" dirty="0">
                <a:solidFill>
                  <a:schemeClr val="tx1"/>
                </a:solidFill>
                <a:latin typeface="Calibri" pitchFamily="34" charset="0"/>
              </a:rPr>
              <a:t>→ Enhances skin barrier by delivering deep hydration</a:t>
            </a:r>
          </a:p>
          <a:p>
            <a:pPr marL="285750" indent="-285750">
              <a:buFont typeface="Wingdings" panose="05000000000000000000" pitchFamily="2" charset="2"/>
              <a:buChar char="§"/>
            </a:pPr>
            <a:r>
              <a:rPr lang="en-US" altLang="ko-KR" sz="1600" dirty="0">
                <a:solidFill>
                  <a:schemeClr val="tx1"/>
                </a:solidFill>
                <a:latin typeface="Calibri" pitchFamily="34" charset="0"/>
              </a:rPr>
              <a:t>Helps protect the skin from external stressors.</a:t>
            </a:r>
          </a:p>
          <a:p>
            <a:pPr marL="285750" indent="-285750">
              <a:buFont typeface="Wingdings" panose="05000000000000000000" pitchFamily="2" charset="2"/>
              <a:buChar char="§"/>
            </a:pPr>
            <a:r>
              <a:rPr lang="en-US" altLang="ko-KR" sz="1600" dirty="0">
                <a:solidFill>
                  <a:schemeClr val="tx1"/>
                </a:solidFill>
                <a:latin typeface="Calibri" pitchFamily="34" charset="0"/>
              </a:rPr>
              <a:t>Provides anti-inflammatory and soothing effects.</a:t>
            </a:r>
          </a:p>
        </p:txBody>
      </p:sp>
      <p:sp>
        <p:nvSpPr>
          <p:cNvPr id="24" name="직사각형 23">
            <a:extLst>
              <a:ext uri="{FF2B5EF4-FFF2-40B4-BE49-F238E27FC236}">
                <a16:creationId xmlns:a16="http://schemas.microsoft.com/office/drawing/2014/main" id="{7226B429-05F1-10C6-C13A-1EFDEBF2184D}"/>
              </a:ext>
            </a:extLst>
          </p:cNvPr>
          <p:cNvSpPr/>
          <p:nvPr/>
        </p:nvSpPr>
        <p:spPr>
          <a:xfrm>
            <a:off x="3491070" y="4365104"/>
            <a:ext cx="6142449" cy="1323439"/>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Acts as a precursor to ceramides, promoting ceramide synthesis in the skin.</a:t>
            </a:r>
            <a:br>
              <a:rPr lang="en-US" altLang="ko-KR" sz="1600" dirty="0">
                <a:solidFill>
                  <a:schemeClr val="tx1"/>
                </a:solidFill>
                <a:latin typeface="Calibri" pitchFamily="34" charset="0"/>
              </a:rPr>
            </a:br>
            <a:r>
              <a:rPr lang="en-US" altLang="ko-KR" sz="1600" dirty="0">
                <a:solidFill>
                  <a:schemeClr val="tx1"/>
                </a:solidFill>
                <a:latin typeface="Calibri" pitchFamily="34" charset="0"/>
              </a:rPr>
              <a:t>→ Strengthens the skin barrier to prevent moisture loss and maintain skin homeostasis.</a:t>
            </a:r>
          </a:p>
          <a:p>
            <a:pPr marL="285750" indent="-285750">
              <a:buFont typeface="Wingdings" panose="05000000000000000000" pitchFamily="2" charset="2"/>
              <a:buChar char="§"/>
            </a:pPr>
            <a:r>
              <a:rPr lang="en-US" altLang="ko-KR" sz="1600" dirty="0">
                <a:solidFill>
                  <a:schemeClr val="tx1"/>
                </a:solidFill>
                <a:latin typeface="Calibri" pitchFamily="34" charset="0"/>
              </a:rPr>
              <a:t>Provides anti-inflammatory and soothing benefits.</a:t>
            </a:r>
          </a:p>
        </p:txBody>
      </p:sp>
      <p:sp>
        <p:nvSpPr>
          <p:cNvPr id="7" name="제목 1">
            <a:extLst>
              <a:ext uri="{FF2B5EF4-FFF2-40B4-BE49-F238E27FC236}">
                <a16:creationId xmlns:a16="http://schemas.microsoft.com/office/drawing/2014/main" id="{BE583F3E-1E63-592C-E0E4-9BAB4D3046AD}"/>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pic>
        <p:nvPicPr>
          <p:cNvPr id="8" name="그림 7">
            <a:extLst>
              <a:ext uri="{FF2B5EF4-FFF2-40B4-BE49-F238E27FC236}">
                <a16:creationId xmlns:a16="http://schemas.microsoft.com/office/drawing/2014/main" id="{A9997921-7DAB-66BE-0C1A-3A26F43B0E12}"/>
              </a:ext>
            </a:extLst>
          </p:cNvPr>
          <p:cNvPicPr>
            <a:picLocks noChangeAspect="1"/>
          </p:cNvPicPr>
          <p:nvPr/>
        </p:nvPicPr>
        <p:blipFill>
          <a:blip r:embed="rId3"/>
          <a:stretch>
            <a:fillRect/>
          </a:stretch>
        </p:blipFill>
        <p:spPr>
          <a:xfrm>
            <a:off x="1654977" y="2124572"/>
            <a:ext cx="1564030" cy="1034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그림 8">
            <a:extLst>
              <a:ext uri="{FF2B5EF4-FFF2-40B4-BE49-F238E27FC236}">
                <a16:creationId xmlns:a16="http://schemas.microsoft.com/office/drawing/2014/main" id="{05B317F7-673A-DCB0-9625-BC85BCA009CF}"/>
              </a:ext>
            </a:extLst>
          </p:cNvPr>
          <p:cNvPicPr>
            <a:picLocks noChangeAspect="1"/>
          </p:cNvPicPr>
          <p:nvPr/>
        </p:nvPicPr>
        <p:blipFill>
          <a:blip r:embed="rId4"/>
          <a:stretch>
            <a:fillRect/>
          </a:stretch>
        </p:blipFill>
        <p:spPr>
          <a:xfrm>
            <a:off x="1654977" y="4448312"/>
            <a:ext cx="1564030" cy="1034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제목 1">
            <a:extLst>
              <a:ext uri="{FF2B5EF4-FFF2-40B4-BE49-F238E27FC236}">
                <a16:creationId xmlns:a16="http://schemas.microsoft.com/office/drawing/2014/main" id="{9800D3C7-7BE4-45D5-4C26-11C0AD9A0165}"/>
              </a:ext>
            </a:extLst>
          </p:cNvPr>
          <p:cNvSpPr txBox="1">
            <a:spLocks/>
          </p:cNvSpPr>
          <p:nvPr/>
        </p:nvSpPr>
        <p:spPr bwMode="auto">
          <a:xfrm>
            <a:off x="1332127" y="294090"/>
            <a:ext cx="7939867"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HOMECARE AMPOULE 5000</a:t>
            </a:r>
          </a:p>
        </p:txBody>
      </p:sp>
    </p:spTree>
    <p:extLst>
      <p:ext uri="{BB962C8B-B14F-4D97-AF65-F5344CB8AC3E}">
        <p14:creationId xmlns:p14="http://schemas.microsoft.com/office/powerpoint/2010/main" val="3007214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CA6E4-4E7D-53B6-A31D-1630B62E5D9B}"/>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EE256C98-B4EF-24B4-747A-A89838F6655C}"/>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3A319AD4-0FB2-73C4-ED8F-CDF5B93C234B}"/>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E0886463-7C6D-3D82-8B0B-E3B91ACEE8A4}"/>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39F51315-4BFE-5951-6CB9-5DF177FEF415}"/>
              </a:ext>
            </a:extLst>
          </p:cNvPr>
          <p:cNvSpPr txBox="1"/>
          <p:nvPr/>
        </p:nvSpPr>
        <p:spPr>
          <a:xfrm>
            <a:off x="1722741" y="1412776"/>
            <a:ext cx="1557991"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CeraShield-5 </a:t>
            </a:r>
            <a:endParaRPr lang="ko-KR" altLang="en-US" sz="2000" dirty="0">
              <a:solidFill>
                <a:schemeClr val="tx1"/>
              </a:solidFill>
              <a:latin typeface="Calibri" pitchFamily="34" charset="0"/>
            </a:endParaRPr>
          </a:p>
        </p:txBody>
      </p:sp>
      <p:sp>
        <p:nvSpPr>
          <p:cNvPr id="7" name="제목 1">
            <a:extLst>
              <a:ext uri="{FF2B5EF4-FFF2-40B4-BE49-F238E27FC236}">
                <a16:creationId xmlns:a16="http://schemas.microsoft.com/office/drawing/2014/main" id="{4C0E94DF-B251-1DCE-EFC0-BB89ECDFFFAA}"/>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sp>
        <p:nvSpPr>
          <p:cNvPr id="3" name="제목 1">
            <a:extLst>
              <a:ext uri="{FF2B5EF4-FFF2-40B4-BE49-F238E27FC236}">
                <a16:creationId xmlns:a16="http://schemas.microsoft.com/office/drawing/2014/main" id="{FAA00355-5069-B76C-4AD1-FA5CA7A78209}"/>
              </a:ext>
            </a:extLst>
          </p:cNvPr>
          <p:cNvSpPr txBox="1">
            <a:spLocks/>
          </p:cNvSpPr>
          <p:nvPr/>
        </p:nvSpPr>
        <p:spPr bwMode="auto">
          <a:xfrm>
            <a:off x="1332127" y="294090"/>
            <a:ext cx="7939867"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HOMECARE AMPOULE 5000</a:t>
            </a:r>
          </a:p>
        </p:txBody>
      </p:sp>
      <p:sp>
        <p:nvSpPr>
          <p:cNvPr id="2" name="직사각형 1">
            <a:extLst>
              <a:ext uri="{FF2B5EF4-FFF2-40B4-BE49-F238E27FC236}">
                <a16:creationId xmlns:a16="http://schemas.microsoft.com/office/drawing/2014/main" id="{CB70047C-91A4-DC95-63E3-DABE59B3E2D5}"/>
              </a:ext>
            </a:extLst>
          </p:cNvPr>
          <p:cNvSpPr>
            <a:spLocks noChangeArrowheads="1"/>
          </p:cNvSpPr>
          <p:nvPr/>
        </p:nvSpPr>
        <p:spPr bwMode="auto">
          <a:xfrm>
            <a:off x="1590779" y="1988840"/>
            <a:ext cx="7970733" cy="35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Powerful Synergy of 5 Types of Ceramides</a:t>
            </a:r>
            <a:br>
              <a:rPr lang="en-US" altLang="ko-KR" sz="1600" dirty="0">
                <a:solidFill>
                  <a:schemeClr val="tx1"/>
                </a:solidFill>
                <a:latin typeface="Calibri" pitchFamily="34" charset="0"/>
              </a:rPr>
            </a:br>
            <a:r>
              <a:rPr lang="en-US" altLang="ko-KR" sz="1600" dirty="0">
                <a:solidFill>
                  <a:schemeClr val="tx1"/>
                </a:solidFill>
                <a:latin typeface="Calibri" pitchFamily="34" charset="0"/>
              </a:rPr>
              <a:t>(Ceramide NP, Ceramide AS, Ceramide NS, Ceramide AP, Ceramide EOP)</a:t>
            </a:r>
          </a:p>
          <a:p>
            <a:pPr marL="285750" indent="-285750">
              <a:buFont typeface="Wingdings" panose="05000000000000000000" pitchFamily="2" charset="2"/>
              <a:buChar char="§"/>
            </a:pPr>
            <a:r>
              <a:rPr lang="en-US" altLang="ko-KR" sz="1600" dirty="0">
                <a:solidFill>
                  <a:schemeClr val="tx1"/>
                </a:solidFill>
                <a:latin typeface="Calibri" pitchFamily="34" charset="0"/>
              </a:rPr>
              <a:t>Essential lipids that make up over 50% of the skin barrier</a:t>
            </a:r>
          </a:p>
          <a:p>
            <a:pPr marL="285750" indent="-285750">
              <a:buFont typeface="Wingdings" panose="05000000000000000000" pitchFamily="2" charset="2"/>
              <a:buChar char="§"/>
            </a:pPr>
            <a:r>
              <a:rPr lang="en-US" altLang="ko-KR" sz="1600" dirty="0">
                <a:solidFill>
                  <a:schemeClr val="tx1"/>
                </a:solidFill>
                <a:latin typeface="Calibri" pitchFamily="34" charset="0"/>
              </a:rPr>
              <a:t>Strengthens the skin barrier → Protects skin from external aggressors</a:t>
            </a:r>
          </a:p>
          <a:p>
            <a:pPr marL="285750" indent="-285750">
              <a:buFont typeface="Wingdings" panose="05000000000000000000" pitchFamily="2" charset="2"/>
              <a:buChar char="§"/>
            </a:pPr>
            <a:r>
              <a:rPr lang="en-US" altLang="ko-KR" sz="1600" dirty="0">
                <a:solidFill>
                  <a:schemeClr val="tx1"/>
                </a:solidFill>
                <a:latin typeface="Calibri" pitchFamily="34" charset="0"/>
              </a:rPr>
              <a:t>Prevents moisture loss → Reduces TEWL and keeps skin hydrated</a:t>
            </a:r>
          </a:p>
          <a:p>
            <a:pPr marL="285750" indent="-285750">
              <a:buFont typeface="Wingdings" panose="05000000000000000000" pitchFamily="2" charset="2"/>
              <a:buChar char="§"/>
            </a:pPr>
            <a:r>
              <a:rPr lang="en-US" altLang="ko-KR" sz="1600" dirty="0">
                <a:solidFill>
                  <a:schemeClr val="tx1"/>
                </a:solidFill>
                <a:latin typeface="Calibri" pitchFamily="34" charset="0"/>
              </a:rPr>
              <a:t>Maintains skin elasticity → Preserves lipid balance for flexibility and firmness</a:t>
            </a:r>
          </a:p>
          <a:p>
            <a:pPr marL="285750" indent="-285750">
              <a:buFont typeface="Wingdings" panose="05000000000000000000" pitchFamily="2" charset="2"/>
              <a:buChar char="§"/>
            </a:pPr>
            <a:r>
              <a:rPr lang="en-US" altLang="ko-KR" sz="1600" dirty="0">
                <a:solidFill>
                  <a:schemeClr val="tx1"/>
                </a:solidFill>
                <a:latin typeface="Calibri" pitchFamily="34" charset="0"/>
              </a:rPr>
              <a:t>Soothes and improves sensitive skin</a:t>
            </a: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pic>
        <p:nvPicPr>
          <p:cNvPr id="6" name="그림 5">
            <a:extLst>
              <a:ext uri="{FF2B5EF4-FFF2-40B4-BE49-F238E27FC236}">
                <a16:creationId xmlns:a16="http://schemas.microsoft.com/office/drawing/2014/main" id="{5E2B3D70-6D65-756B-A10B-7DAE82EA8346}"/>
              </a:ext>
            </a:extLst>
          </p:cNvPr>
          <p:cNvPicPr>
            <a:picLocks noChangeAspect="1"/>
          </p:cNvPicPr>
          <p:nvPr/>
        </p:nvPicPr>
        <p:blipFill>
          <a:blip r:embed="rId3"/>
          <a:stretch>
            <a:fillRect/>
          </a:stretch>
        </p:blipFill>
        <p:spPr>
          <a:xfrm>
            <a:off x="1722741" y="3851056"/>
            <a:ext cx="3705699" cy="2470466"/>
          </a:xfrm>
          <a:prstGeom prst="rect">
            <a:avLst/>
          </a:prstGeom>
        </p:spPr>
      </p:pic>
      <p:sp>
        <p:nvSpPr>
          <p:cNvPr id="10" name="직사각형 9">
            <a:extLst>
              <a:ext uri="{FF2B5EF4-FFF2-40B4-BE49-F238E27FC236}">
                <a16:creationId xmlns:a16="http://schemas.microsoft.com/office/drawing/2014/main" id="{D86EE80D-8E7D-561D-5A63-DBF6C27D6310}"/>
              </a:ext>
            </a:extLst>
          </p:cNvPr>
          <p:cNvSpPr/>
          <p:nvPr/>
        </p:nvSpPr>
        <p:spPr>
          <a:xfrm>
            <a:off x="1650733" y="5128584"/>
            <a:ext cx="3777707" cy="79208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dirty="0"/>
          </a:p>
        </p:txBody>
      </p:sp>
      <p:sp>
        <p:nvSpPr>
          <p:cNvPr id="15" name="타원 14">
            <a:extLst>
              <a:ext uri="{FF2B5EF4-FFF2-40B4-BE49-F238E27FC236}">
                <a16:creationId xmlns:a16="http://schemas.microsoft.com/office/drawing/2014/main" id="{84BE39A4-8CFF-F288-B9E8-D21FC6BAB00D}"/>
              </a:ext>
            </a:extLst>
          </p:cNvPr>
          <p:cNvSpPr/>
          <p:nvPr/>
        </p:nvSpPr>
        <p:spPr>
          <a:xfrm>
            <a:off x="6332300" y="3738222"/>
            <a:ext cx="2638157" cy="25833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pic>
        <p:nvPicPr>
          <p:cNvPr id="16" name="그림 15">
            <a:extLst>
              <a:ext uri="{FF2B5EF4-FFF2-40B4-BE49-F238E27FC236}">
                <a16:creationId xmlns:a16="http://schemas.microsoft.com/office/drawing/2014/main" id="{D37D186B-72D7-5B69-44A1-4EF257838124}"/>
              </a:ext>
            </a:extLst>
          </p:cNvPr>
          <p:cNvPicPr>
            <a:picLocks noChangeAspect="1"/>
          </p:cNvPicPr>
          <p:nvPr/>
        </p:nvPicPr>
        <p:blipFill>
          <a:blip r:embed="rId4"/>
          <a:srcRect b="28312"/>
          <a:stretch>
            <a:fillRect/>
          </a:stretch>
        </p:blipFill>
        <p:spPr>
          <a:xfrm>
            <a:off x="6781535" y="4644375"/>
            <a:ext cx="1786517" cy="1276298"/>
          </a:xfrm>
          <a:prstGeom prst="rect">
            <a:avLst/>
          </a:prstGeom>
        </p:spPr>
      </p:pic>
      <p:sp>
        <p:nvSpPr>
          <p:cNvPr id="17" name="TextBox 16">
            <a:extLst>
              <a:ext uri="{FF2B5EF4-FFF2-40B4-BE49-F238E27FC236}">
                <a16:creationId xmlns:a16="http://schemas.microsoft.com/office/drawing/2014/main" id="{5B501849-C33C-0037-E320-02DC56EFFED2}"/>
              </a:ext>
            </a:extLst>
          </p:cNvPr>
          <p:cNvSpPr txBox="1"/>
          <p:nvPr/>
        </p:nvSpPr>
        <p:spPr>
          <a:xfrm>
            <a:off x="6997707" y="4070775"/>
            <a:ext cx="1329712" cy="738664"/>
          </a:xfrm>
          <a:prstGeom prst="rect">
            <a:avLst/>
          </a:prstGeom>
          <a:noFill/>
        </p:spPr>
        <p:txBody>
          <a:bodyPr wrap="square" rtlCol="0">
            <a:spAutoFit/>
          </a:bodyPr>
          <a:lstStyle/>
          <a:p>
            <a:pPr algn="ctr"/>
            <a:r>
              <a:rPr lang="en-US" altLang="ko-KR" sz="1050" b="1" dirty="0">
                <a:solidFill>
                  <a:schemeClr val="tx1"/>
                </a:solidFill>
                <a:latin typeface="Calibri" panose="020F0502020204030204" pitchFamily="34" charset="0"/>
                <a:ea typeface="Calibri" panose="020F0502020204030204" pitchFamily="34" charset="0"/>
                <a:cs typeface="Calibri" panose="020F0502020204030204" pitchFamily="34" charset="0"/>
              </a:rPr>
              <a:t>Intercellular lipids</a:t>
            </a:r>
          </a:p>
          <a:p>
            <a:pPr algn="ctr"/>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Ceramide 50%</a:t>
            </a:r>
          </a:p>
          <a:p>
            <a:pPr algn="ctr"/>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Cholesterol 25%</a:t>
            </a:r>
          </a:p>
          <a:p>
            <a:pPr algn="ctr"/>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Fatty Acids 10%</a:t>
            </a:r>
            <a:endParaRPr lang="ko-KR" altLang="en-US" sz="1050" dirty="0">
              <a:solidFill>
                <a:schemeClr val="tx1"/>
              </a:solidFill>
              <a:latin typeface="Calibri" panose="020F0502020204030204" pitchFamily="34" charset="0"/>
              <a:ea typeface="+mn-ea"/>
              <a:cs typeface="Calibri" panose="020F0502020204030204" pitchFamily="34" charset="0"/>
            </a:endParaRPr>
          </a:p>
        </p:txBody>
      </p:sp>
      <p:sp>
        <p:nvSpPr>
          <p:cNvPr id="18" name="타원 17">
            <a:extLst>
              <a:ext uri="{FF2B5EF4-FFF2-40B4-BE49-F238E27FC236}">
                <a16:creationId xmlns:a16="http://schemas.microsoft.com/office/drawing/2014/main" id="{A4BBA273-EF6A-8041-ADFC-BEA2D60C7F20}"/>
              </a:ext>
            </a:extLst>
          </p:cNvPr>
          <p:cNvSpPr/>
          <p:nvPr/>
        </p:nvSpPr>
        <p:spPr>
          <a:xfrm>
            <a:off x="7746321" y="5448811"/>
            <a:ext cx="45719" cy="45719"/>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cxnSp>
        <p:nvCxnSpPr>
          <p:cNvPr id="19" name="직선 연결선 18">
            <a:extLst>
              <a:ext uri="{FF2B5EF4-FFF2-40B4-BE49-F238E27FC236}">
                <a16:creationId xmlns:a16="http://schemas.microsoft.com/office/drawing/2014/main" id="{0EFBA56D-CA22-C865-2D90-904A717251C3}"/>
              </a:ext>
            </a:extLst>
          </p:cNvPr>
          <p:cNvCxnSpPr>
            <a:cxnSpLocks/>
            <a:stCxn id="17" idx="2"/>
          </p:cNvCxnSpPr>
          <p:nvPr/>
        </p:nvCxnSpPr>
        <p:spPr>
          <a:xfrm>
            <a:off x="7662563" y="4809439"/>
            <a:ext cx="106617" cy="659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직선 연결선 19">
            <a:extLst>
              <a:ext uri="{FF2B5EF4-FFF2-40B4-BE49-F238E27FC236}">
                <a16:creationId xmlns:a16="http://schemas.microsoft.com/office/drawing/2014/main" id="{5CA347CF-3711-D39E-F5B7-A3269E9F4805}"/>
              </a:ext>
            </a:extLst>
          </p:cNvPr>
          <p:cNvCxnSpPr>
            <a:cxnSpLocks/>
          </p:cNvCxnSpPr>
          <p:nvPr/>
        </p:nvCxnSpPr>
        <p:spPr>
          <a:xfrm flipV="1">
            <a:off x="5428440" y="4644375"/>
            <a:ext cx="986317" cy="4842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496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FE359-6219-3C05-3271-F95E8C788D7B}"/>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EA69F5E0-C26F-5663-7E31-CDCCE12B8B34}"/>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3A72830E-492F-DF2F-1217-F9F30B3CF0B5}"/>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A7A4515F-EB5D-2090-905A-69AE4A3C3BC8}"/>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AC03A8BD-E753-4435-00FA-9D6EB07E08BB}"/>
              </a:ext>
            </a:extLst>
          </p:cNvPr>
          <p:cNvSpPr txBox="1"/>
          <p:nvPr/>
        </p:nvSpPr>
        <p:spPr>
          <a:xfrm>
            <a:off x="1722741" y="1412776"/>
            <a:ext cx="3092770"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Anti-Aging Peptide Complex</a:t>
            </a:r>
            <a:endParaRPr lang="ko-KR" altLang="en-US" sz="2000" dirty="0">
              <a:solidFill>
                <a:schemeClr val="tx1"/>
              </a:solidFill>
              <a:latin typeface="Calibri" pitchFamily="34" charset="0"/>
              <a:ea typeface="+mn-ea"/>
            </a:endParaRPr>
          </a:p>
        </p:txBody>
      </p:sp>
      <p:sp>
        <p:nvSpPr>
          <p:cNvPr id="7" name="제목 1">
            <a:extLst>
              <a:ext uri="{FF2B5EF4-FFF2-40B4-BE49-F238E27FC236}">
                <a16:creationId xmlns:a16="http://schemas.microsoft.com/office/drawing/2014/main" id="{8E7E3033-BE0C-2CA7-C030-F8D1F06E357C}"/>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sp>
        <p:nvSpPr>
          <p:cNvPr id="8" name="직사각형 7">
            <a:extLst>
              <a:ext uri="{FF2B5EF4-FFF2-40B4-BE49-F238E27FC236}">
                <a16:creationId xmlns:a16="http://schemas.microsoft.com/office/drawing/2014/main" id="{D4570F43-DD8B-8639-5D8D-F4908B89884A}"/>
              </a:ext>
            </a:extLst>
          </p:cNvPr>
          <p:cNvSpPr>
            <a:spLocks noChangeArrowheads="1"/>
          </p:cNvSpPr>
          <p:nvPr/>
        </p:nvSpPr>
        <p:spPr bwMode="auto">
          <a:xfrm>
            <a:off x="1590779" y="1988840"/>
            <a:ext cx="7970733" cy="379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Copper Tripeptide-1: Promotes collagen and elastin synthesis.</a:t>
            </a:r>
          </a:p>
          <a:p>
            <a:pPr marL="285750" indent="-285750">
              <a:buFont typeface="Wingdings" panose="05000000000000000000" pitchFamily="2" charset="2"/>
              <a:buChar char="§"/>
            </a:pPr>
            <a:r>
              <a:rPr lang="en-US" altLang="ko-KR" sz="1600" dirty="0">
                <a:solidFill>
                  <a:schemeClr val="tx1"/>
                </a:solidFill>
                <a:latin typeface="Calibri" pitchFamily="34" charset="0"/>
              </a:rPr>
              <a:t>Hexapeptide-9: Enhances collagen production.</a:t>
            </a:r>
          </a:p>
          <a:p>
            <a:pPr marL="285750" indent="-285750">
              <a:buFont typeface="Wingdings" panose="05000000000000000000" pitchFamily="2" charset="2"/>
              <a:buChar char="§"/>
            </a:pPr>
            <a:r>
              <a:rPr lang="en-US" altLang="ko-KR" sz="1600" dirty="0">
                <a:solidFill>
                  <a:schemeClr val="tx1"/>
                </a:solidFill>
                <a:latin typeface="Calibri" pitchFamily="34" charset="0"/>
              </a:rPr>
              <a:t>Nonapeptide-1: Inhibits melanin production → Helps prevent pigmentation and brightens skin tone.</a:t>
            </a:r>
          </a:p>
          <a:p>
            <a:pPr marL="285750" indent="-285750">
              <a:buFont typeface="Wingdings" panose="05000000000000000000" pitchFamily="2" charset="2"/>
              <a:buChar char="§"/>
            </a:pPr>
            <a:r>
              <a:rPr lang="en-US" altLang="ko-KR" sz="1600" dirty="0">
                <a:solidFill>
                  <a:schemeClr val="tx1"/>
                </a:solidFill>
                <a:latin typeface="Calibri" pitchFamily="34" charset="0"/>
              </a:rPr>
              <a:t>Tripeptide-1: Stimulates the synthesis of collagen and elastin.</a:t>
            </a:r>
          </a:p>
          <a:p>
            <a:pPr marL="285750" indent="-285750">
              <a:buFont typeface="Wingdings" panose="05000000000000000000" pitchFamily="2" charset="2"/>
              <a:buChar char="§"/>
            </a:pPr>
            <a:r>
              <a:rPr lang="en-US" altLang="ko-KR" sz="1600" dirty="0">
                <a:solidFill>
                  <a:schemeClr val="tx1"/>
                </a:solidFill>
                <a:latin typeface="Calibri" pitchFamily="34" charset="0"/>
              </a:rPr>
              <a:t>Acetyl Hexapeptide-8: Reduces expression lines and wrinkles.</a:t>
            </a:r>
          </a:p>
          <a:p>
            <a:pPr marL="285750" indent="-285750">
              <a:buFont typeface="Wingdings" panose="05000000000000000000" pitchFamily="2" charset="2"/>
              <a:buChar char="§"/>
            </a:pPr>
            <a:r>
              <a:rPr lang="en-US" altLang="ko-KR" sz="1600" dirty="0">
                <a:solidFill>
                  <a:schemeClr val="tx1"/>
                </a:solidFill>
                <a:latin typeface="Calibri" pitchFamily="34" charset="0"/>
              </a:rPr>
              <a:t>Palmitoyl Pentapeptide-4: Stimulates collagen synthesis.</a:t>
            </a:r>
          </a:p>
          <a:p>
            <a:pPr marL="285750" indent="-285750">
              <a:buFont typeface="Wingdings" panose="05000000000000000000" pitchFamily="2" charset="2"/>
              <a:buChar char="§"/>
            </a:pPr>
            <a:r>
              <a:rPr lang="en-US" altLang="ko-KR" sz="1600" dirty="0">
                <a:solidFill>
                  <a:schemeClr val="tx1"/>
                </a:solidFill>
                <a:latin typeface="Calibri" pitchFamily="34" charset="0"/>
              </a:rPr>
              <a:t>Palmitoyl Tripeptide-1: Stimulates collagen synthesis.</a:t>
            </a:r>
          </a:p>
          <a:p>
            <a:pPr marL="285750" indent="-285750">
              <a:buFont typeface="Wingdings" panose="05000000000000000000" pitchFamily="2" charset="2"/>
              <a:buChar char="§"/>
            </a:pPr>
            <a:r>
              <a:rPr lang="en-US" altLang="ko-KR" sz="1600" dirty="0">
                <a:solidFill>
                  <a:schemeClr val="tx1"/>
                </a:solidFill>
                <a:latin typeface="Calibri" pitchFamily="34" charset="0"/>
              </a:rPr>
              <a:t>Palmitoyl Tetrapeptide-7: Helps reduce inflammation and soothes the skin.</a:t>
            </a: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pic>
        <p:nvPicPr>
          <p:cNvPr id="3" name="그림 2">
            <a:extLst>
              <a:ext uri="{FF2B5EF4-FFF2-40B4-BE49-F238E27FC236}">
                <a16:creationId xmlns:a16="http://schemas.microsoft.com/office/drawing/2014/main" id="{A05AC336-DEA7-AFF4-3F93-A94FE76BF09A}"/>
              </a:ext>
            </a:extLst>
          </p:cNvPr>
          <p:cNvPicPr>
            <a:picLocks noChangeAspect="1"/>
          </p:cNvPicPr>
          <p:nvPr/>
        </p:nvPicPr>
        <p:blipFill>
          <a:blip r:embed="rId3">
            <a:duotone>
              <a:schemeClr val="accent2">
                <a:shade val="45000"/>
                <a:satMod val="135000"/>
              </a:schemeClr>
              <a:prstClr val="white"/>
            </a:duotone>
          </a:blip>
          <a:stretch>
            <a:fillRect/>
          </a:stretch>
        </p:blipFill>
        <p:spPr>
          <a:xfrm>
            <a:off x="2158980" y="4475778"/>
            <a:ext cx="1209844" cy="1209844"/>
          </a:xfrm>
          <a:prstGeom prst="rect">
            <a:avLst/>
          </a:prstGeom>
        </p:spPr>
      </p:pic>
      <p:pic>
        <p:nvPicPr>
          <p:cNvPr id="6" name="그림 5">
            <a:extLst>
              <a:ext uri="{FF2B5EF4-FFF2-40B4-BE49-F238E27FC236}">
                <a16:creationId xmlns:a16="http://schemas.microsoft.com/office/drawing/2014/main" id="{3D9DECFD-FF3D-28C9-D5B7-C4C325C62E8B}"/>
              </a:ext>
            </a:extLst>
          </p:cNvPr>
          <p:cNvPicPr>
            <a:picLocks noChangeAspect="1"/>
          </p:cNvPicPr>
          <p:nvPr/>
        </p:nvPicPr>
        <p:blipFill>
          <a:blip r:embed="rId4">
            <a:duotone>
              <a:schemeClr val="accent2">
                <a:shade val="45000"/>
                <a:satMod val="135000"/>
              </a:schemeClr>
              <a:prstClr val="white"/>
            </a:duotone>
          </a:blip>
          <a:stretch>
            <a:fillRect/>
          </a:stretch>
        </p:blipFill>
        <p:spPr>
          <a:xfrm>
            <a:off x="3368824" y="4509120"/>
            <a:ext cx="1238423" cy="1143160"/>
          </a:xfrm>
          <a:prstGeom prst="rect">
            <a:avLst/>
          </a:prstGeom>
        </p:spPr>
      </p:pic>
      <p:pic>
        <p:nvPicPr>
          <p:cNvPr id="13" name="그림 12">
            <a:extLst>
              <a:ext uri="{FF2B5EF4-FFF2-40B4-BE49-F238E27FC236}">
                <a16:creationId xmlns:a16="http://schemas.microsoft.com/office/drawing/2014/main" id="{5910ABFF-DD09-3AEC-2C3E-EEDB0C6C3886}"/>
              </a:ext>
            </a:extLst>
          </p:cNvPr>
          <p:cNvPicPr>
            <a:picLocks noChangeAspect="1"/>
          </p:cNvPicPr>
          <p:nvPr/>
        </p:nvPicPr>
        <p:blipFill>
          <a:blip r:embed="rId5">
            <a:duotone>
              <a:schemeClr val="accent2">
                <a:shade val="45000"/>
                <a:satMod val="135000"/>
              </a:schemeClr>
              <a:prstClr val="white"/>
            </a:duotone>
          </a:blip>
          <a:stretch>
            <a:fillRect/>
          </a:stretch>
        </p:blipFill>
        <p:spPr>
          <a:xfrm>
            <a:off x="4578668" y="4428147"/>
            <a:ext cx="1162212" cy="1257475"/>
          </a:xfrm>
          <a:prstGeom prst="rect">
            <a:avLst/>
          </a:prstGeom>
        </p:spPr>
      </p:pic>
      <p:sp>
        <p:nvSpPr>
          <p:cNvPr id="14" name="TextBox 13">
            <a:extLst>
              <a:ext uri="{FF2B5EF4-FFF2-40B4-BE49-F238E27FC236}">
                <a16:creationId xmlns:a16="http://schemas.microsoft.com/office/drawing/2014/main" id="{AB9E0ED7-72CB-C60F-0357-D4502DD61E4E}"/>
              </a:ext>
            </a:extLst>
          </p:cNvPr>
          <p:cNvSpPr txBox="1"/>
          <p:nvPr/>
        </p:nvSpPr>
        <p:spPr>
          <a:xfrm>
            <a:off x="3406937" y="5805265"/>
            <a:ext cx="1238423" cy="307777"/>
          </a:xfrm>
          <a:prstGeom prst="rect">
            <a:avLst/>
          </a:prstGeom>
          <a:noFill/>
        </p:spPr>
        <p:txBody>
          <a:bodyPr wrap="square" rtlCol="0">
            <a:spAutoFit/>
          </a:bodyPr>
          <a:lstStyle/>
          <a:p>
            <a:pPr algn="ctr"/>
            <a:r>
              <a:rPr lang="en-US" altLang="ko-KR" sz="1400" dirty="0">
                <a:solidFill>
                  <a:schemeClr val="tx1"/>
                </a:solidFill>
                <a:latin typeface="Calibri" panose="020F0502020204030204" pitchFamily="34" charset="0"/>
                <a:ea typeface="Calibri" panose="020F0502020204030204" pitchFamily="34" charset="0"/>
                <a:cs typeface="Calibri" panose="020F0502020204030204" pitchFamily="34" charset="0"/>
              </a:rPr>
              <a:t>Firming</a:t>
            </a:r>
            <a:endParaRPr lang="ko-KR" altLang="en-US" sz="1400" dirty="0">
              <a:solidFill>
                <a:schemeClr val="tx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E2D3CC80-8762-E251-7E63-DBEFD3ECAB31}"/>
              </a:ext>
            </a:extLst>
          </p:cNvPr>
          <p:cNvSpPr txBox="1"/>
          <p:nvPr/>
        </p:nvSpPr>
        <p:spPr>
          <a:xfrm>
            <a:off x="2182803" y="5805264"/>
            <a:ext cx="1238423" cy="307777"/>
          </a:xfrm>
          <a:prstGeom prst="rect">
            <a:avLst/>
          </a:prstGeom>
          <a:noFill/>
        </p:spPr>
        <p:txBody>
          <a:bodyPr wrap="square" rtlCol="0">
            <a:spAutoFit/>
          </a:bodyPr>
          <a:lstStyle/>
          <a:p>
            <a:pPr algn="ctr"/>
            <a:r>
              <a:rPr lang="en-US" altLang="ko-KR" sz="1400" dirty="0">
                <a:solidFill>
                  <a:schemeClr val="tx1"/>
                </a:solidFill>
                <a:latin typeface="Calibri" panose="020F0502020204030204" pitchFamily="34" charset="0"/>
                <a:ea typeface="Calibri" panose="020F0502020204030204" pitchFamily="34" charset="0"/>
                <a:cs typeface="Calibri" panose="020F0502020204030204" pitchFamily="34" charset="0"/>
              </a:rPr>
              <a:t>Anti-Wrinkle</a:t>
            </a:r>
            <a:endParaRPr lang="ko-KR" altLang="en-US" sz="1400" dirty="0">
              <a:solidFill>
                <a:schemeClr val="tx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FD5E41B-901B-7018-BBE7-2C3D2817A144}"/>
              </a:ext>
            </a:extLst>
          </p:cNvPr>
          <p:cNvSpPr txBox="1"/>
          <p:nvPr/>
        </p:nvSpPr>
        <p:spPr>
          <a:xfrm>
            <a:off x="4578675" y="5805264"/>
            <a:ext cx="1238423" cy="523220"/>
          </a:xfrm>
          <a:prstGeom prst="rect">
            <a:avLst/>
          </a:prstGeom>
          <a:noFill/>
        </p:spPr>
        <p:txBody>
          <a:bodyPr wrap="square" rtlCol="0">
            <a:spAutoFit/>
          </a:bodyPr>
          <a:lstStyle/>
          <a:p>
            <a:pPr algn="ctr"/>
            <a:r>
              <a:rPr lang="en-US" altLang="ko-KR" sz="1400" dirty="0">
                <a:solidFill>
                  <a:schemeClr val="tx1"/>
                </a:solidFill>
                <a:latin typeface="Calibri" panose="020F0502020204030204" pitchFamily="34" charset="0"/>
                <a:ea typeface="Calibri" panose="020F0502020204030204" pitchFamily="34" charset="0"/>
                <a:cs typeface="Calibri" panose="020F0502020204030204" pitchFamily="34" charset="0"/>
              </a:rPr>
              <a:t>Tone Improvement</a:t>
            </a:r>
            <a:endParaRPr lang="ko-KR" altLang="en-US" sz="1400" dirty="0">
              <a:solidFill>
                <a:schemeClr val="tx1"/>
              </a:solidFill>
              <a:latin typeface="Calibri" panose="020F0502020204030204" pitchFamily="34" charset="0"/>
              <a:cs typeface="Calibri" panose="020F0502020204030204" pitchFamily="34" charset="0"/>
            </a:endParaRPr>
          </a:p>
        </p:txBody>
      </p:sp>
      <p:pic>
        <p:nvPicPr>
          <p:cNvPr id="23" name="그림 22">
            <a:extLst>
              <a:ext uri="{FF2B5EF4-FFF2-40B4-BE49-F238E27FC236}">
                <a16:creationId xmlns:a16="http://schemas.microsoft.com/office/drawing/2014/main" id="{ECDA346F-5BB6-1BEC-13A3-CC63367ACBA0}"/>
              </a:ext>
            </a:extLst>
          </p:cNvPr>
          <p:cNvPicPr>
            <a:picLocks noChangeAspect="1"/>
          </p:cNvPicPr>
          <p:nvPr/>
        </p:nvPicPr>
        <p:blipFill>
          <a:blip r:embed="rId6">
            <a:duotone>
              <a:schemeClr val="accent2">
                <a:shade val="45000"/>
                <a:satMod val="135000"/>
              </a:schemeClr>
              <a:prstClr val="white"/>
            </a:duotone>
          </a:blip>
          <a:stretch>
            <a:fillRect/>
          </a:stretch>
        </p:blipFill>
        <p:spPr>
          <a:xfrm>
            <a:off x="5744901" y="4523411"/>
            <a:ext cx="1247949" cy="1162212"/>
          </a:xfrm>
          <a:prstGeom prst="rect">
            <a:avLst/>
          </a:prstGeom>
        </p:spPr>
      </p:pic>
      <p:sp>
        <p:nvSpPr>
          <p:cNvPr id="24" name="TextBox 23">
            <a:extLst>
              <a:ext uri="{FF2B5EF4-FFF2-40B4-BE49-F238E27FC236}">
                <a16:creationId xmlns:a16="http://schemas.microsoft.com/office/drawing/2014/main" id="{D5B6B87C-6661-A8D9-8E05-82B549C9EFFB}"/>
              </a:ext>
            </a:extLst>
          </p:cNvPr>
          <p:cNvSpPr txBox="1"/>
          <p:nvPr/>
        </p:nvSpPr>
        <p:spPr>
          <a:xfrm>
            <a:off x="5802809" y="5805264"/>
            <a:ext cx="1238423" cy="307777"/>
          </a:xfrm>
          <a:prstGeom prst="rect">
            <a:avLst/>
          </a:prstGeom>
          <a:noFill/>
        </p:spPr>
        <p:txBody>
          <a:bodyPr wrap="square" rtlCol="0">
            <a:spAutoFit/>
          </a:bodyPr>
          <a:lstStyle/>
          <a:p>
            <a:pPr algn="ctr"/>
            <a:r>
              <a:rPr lang="en-US" altLang="ko-KR" sz="1400" dirty="0">
                <a:solidFill>
                  <a:schemeClr val="tx1"/>
                </a:solidFill>
                <a:latin typeface="Calibri" panose="020F0502020204030204" pitchFamily="34" charset="0"/>
                <a:ea typeface="Calibri" panose="020F0502020204030204" pitchFamily="34" charset="0"/>
                <a:cs typeface="Calibri" panose="020F0502020204030204" pitchFamily="34" charset="0"/>
              </a:rPr>
              <a:t>Soothing</a:t>
            </a:r>
            <a:endParaRPr lang="ko-KR" altLang="en-US" sz="1400" dirty="0">
              <a:solidFill>
                <a:schemeClr val="tx1"/>
              </a:solidFill>
              <a:latin typeface="Calibri" panose="020F0502020204030204" pitchFamily="34" charset="0"/>
              <a:cs typeface="Calibri" panose="020F0502020204030204" pitchFamily="34" charset="0"/>
            </a:endParaRPr>
          </a:p>
        </p:txBody>
      </p:sp>
      <p:sp>
        <p:nvSpPr>
          <p:cNvPr id="9" name="제목 1">
            <a:extLst>
              <a:ext uri="{FF2B5EF4-FFF2-40B4-BE49-F238E27FC236}">
                <a16:creationId xmlns:a16="http://schemas.microsoft.com/office/drawing/2014/main" id="{C51A7DF6-F61B-BA8B-DC4B-827AB31E68C5}"/>
              </a:ext>
            </a:extLst>
          </p:cNvPr>
          <p:cNvSpPr txBox="1">
            <a:spLocks/>
          </p:cNvSpPr>
          <p:nvPr/>
        </p:nvSpPr>
        <p:spPr bwMode="auto">
          <a:xfrm>
            <a:off x="1332127" y="294090"/>
            <a:ext cx="7939867"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HOMECARE AMPOULE 5000</a:t>
            </a:r>
          </a:p>
        </p:txBody>
      </p:sp>
    </p:spTree>
    <p:extLst>
      <p:ext uri="{BB962C8B-B14F-4D97-AF65-F5344CB8AC3E}">
        <p14:creationId xmlns:p14="http://schemas.microsoft.com/office/powerpoint/2010/main" val="2639028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18ED5-6F24-90F3-E049-0006EB72CB5D}"/>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D8FDC480-9211-3C25-E745-214BB825B902}"/>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5DF5886E-1FBD-F12F-8861-6133BA85F545}"/>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CF784709-9510-32ED-5E73-FAA8CE856149}"/>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3A25F834-B84E-5D0F-135A-34F2A61950B3}"/>
              </a:ext>
            </a:extLst>
          </p:cNvPr>
          <p:cNvSpPr txBox="1"/>
          <p:nvPr/>
        </p:nvSpPr>
        <p:spPr>
          <a:xfrm>
            <a:off x="1722741" y="1412776"/>
            <a:ext cx="587212"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EGF</a:t>
            </a:r>
            <a:endParaRPr lang="ko-KR" altLang="en-US" sz="2000" dirty="0">
              <a:solidFill>
                <a:schemeClr val="tx1"/>
              </a:solidFill>
              <a:latin typeface="Calibri" pitchFamily="34" charset="0"/>
              <a:ea typeface="+mn-ea"/>
            </a:endParaRPr>
          </a:p>
        </p:txBody>
      </p:sp>
      <p:sp>
        <p:nvSpPr>
          <p:cNvPr id="7" name="제목 1">
            <a:extLst>
              <a:ext uri="{FF2B5EF4-FFF2-40B4-BE49-F238E27FC236}">
                <a16:creationId xmlns:a16="http://schemas.microsoft.com/office/drawing/2014/main" id="{3F474B61-3170-FE95-988F-A8A5B882B992}"/>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sp>
        <p:nvSpPr>
          <p:cNvPr id="3" name="제목 1">
            <a:extLst>
              <a:ext uri="{FF2B5EF4-FFF2-40B4-BE49-F238E27FC236}">
                <a16:creationId xmlns:a16="http://schemas.microsoft.com/office/drawing/2014/main" id="{9105D5FC-9606-95DF-7F6C-33F635019651}"/>
              </a:ext>
            </a:extLst>
          </p:cNvPr>
          <p:cNvSpPr txBox="1">
            <a:spLocks/>
          </p:cNvSpPr>
          <p:nvPr/>
        </p:nvSpPr>
        <p:spPr bwMode="auto">
          <a:xfrm>
            <a:off x="1332127" y="294090"/>
            <a:ext cx="7939867"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HOMECARE AMPOULE 5000</a:t>
            </a:r>
          </a:p>
        </p:txBody>
      </p:sp>
      <p:pic>
        <p:nvPicPr>
          <p:cNvPr id="2" name="Picture 2">
            <a:extLst>
              <a:ext uri="{FF2B5EF4-FFF2-40B4-BE49-F238E27FC236}">
                <a16:creationId xmlns:a16="http://schemas.microsoft.com/office/drawing/2014/main" id="{1077E661-E431-1653-E015-4770583ECE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8498" y="2146116"/>
            <a:ext cx="1564030" cy="1034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3" name="표 12">
            <a:extLst>
              <a:ext uri="{FF2B5EF4-FFF2-40B4-BE49-F238E27FC236}">
                <a16:creationId xmlns:a16="http://schemas.microsoft.com/office/drawing/2014/main" id="{B43AD7DA-11F2-E018-901C-0C3330E7A85C}"/>
              </a:ext>
            </a:extLst>
          </p:cNvPr>
          <p:cNvGraphicFramePr>
            <a:graphicFrameLocks noGrp="1"/>
          </p:cNvGraphicFramePr>
          <p:nvPr>
            <p:extLst>
              <p:ext uri="{D42A27DB-BD31-4B8C-83A1-F6EECF244321}">
                <p14:modId xmlns:p14="http://schemas.microsoft.com/office/powerpoint/2010/main" val="3026591363"/>
              </p:ext>
            </p:extLst>
          </p:nvPr>
        </p:nvGraphicFramePr>
        <p:xfrm>
          <a:off x="1640632" y="3645024"/>
          <a:ext cx="7312322" cy="1529080"/>
        </p:xfrm>
        <a:graphic>
          <a:graphicData uri="http://schemas.openxmlformats.org/drawingml/2006/table">
            <a:tbl>
              <a:tblPr firstRow="1" bandRow="1">
                <a:tableStyleId>{5FD0F851-EC5A-4D38-B0AD-8093EC10F338}</a:tableStyleId>
              </a:tblPr>
              <a:tblGrid>
                <a:gridCol w="3656161">
                  <a:extLst>
                    <a:ext uri="{9D8B030D-6E8A-4147-A177-3AD203B41FA5}">
                      <a16:colId xmlns:a16="http://schemas.microsoft.com/office/drawing/2014/main" val="20000"/>
                    </a:ext>
                  </a:extLst>
                </a:gridCol>
                <a:gridCol w="3656161">
                  <a:extLst>
                    <a:ext uri="{9D8B030D-6E8A-4147-A177-3AD203B41FA5}">
                      <a16:colId xmlns:a16="http://schemas.microsoft.com/office/drawing/2014/main" val="20001"/>
                    </a:ext>
                  </a:extLst>
                </a:gridCol>
              </a:tblGrid>
              <a:tr h="370840">
                <a:tc>
                  <a:txBody>
                    <a:bodyPr/>
                    <a:lstStyle/>
                    <a:p>
                      <a:pPr marL="0" marR="0" indent="0" algn="ctr" defTabSz="957687" rtl="0" eaLnBrk="1" fontAlgn="auto" latinLnBrk="1" hangingPunct="1">
                        <a:lnSpc>
                          <a:spcPct val="100000"/>
                        </a:lnSpc>
                        <a:spcBef>
                          <a:spcPts val="0"/>
                        </a:spcBef>
                        <a:spcAft>
                          <a:spcPts val="0"/>
                        </a:spcAft>
                        <a:buClrTx/>
                        <a:buSzTx/>
                        <a:buFontTx/>
                        <a:buNone/>
                        <a:tabLst/>
                        <a:defRPr/>
                      </a:pPr>
                      <a:r>
                        <a:rPr lang="en-US" altLang="ko-KR" sz="1600" b="1" dirty="0">
                          <a:solidFill>
                            <a:schemeClr val="tx1"/>
                          </a:solidFill>
                          <a:latin typeface="Calibri" pitchFamily="34" charset="0"/>
                          <a:ea typeface="맑은 고딕" pitchFamily="50" charset="-127"/>
                        </a:rPr>
                        <a:t>Anti-Aging</a:t>
                      </a:r>
                    </a:p>
                  </a:txBody>
                  <a:tcPr/>
                </a:tc>
                <a:tc>
                  <a:txBody>
                    <a:bodyPr/>
                    <a:lstStyle/>
                    <a:p>
                      <a:pPr marL="0" marR="0" indent="0" algn="ctr" defTabSz="957687" rtl="0" eaLnBrk="1" fontAlgn="auto" latinLnBrk="1" hangingPunct="1">
                        <a:lnSpc>
                          <a:spcPct val="100000"/>
                        </a:lnSpc>
                        <a:spcBef>
                          <a:spcPts val="0"/>
                        </a:spcBef>
                        <a:spcAft>
                          <a:spcPts val="0"/>
                        </a:spcAft>
                        <a:buClrTx/>
                        <a:buSzTx/>
                        <a:buFontTx/>
                        <a:buNone/>
                        <a:tabLst/>
                        <a:defRPr/>
                      </a:pPr>
                      <a:r>
                        <a:rPr lang="en-US" altLang="ko-KR" sz="1600" b="1" dirty="0">
                          <a:solidFill>
                            <a:schemeClr val="tx1"/>
                          </a:solidFill>
                          <a:latin typeface="Calibri" pitchFamily="34" charset="0"/>
                          <a:ea typeface="맑은 고딕" pitchFamily="50" charset="-127"/>
                        </a:rPr>
                        <a:t>Wound Healing</a:t>
                      </a:r>
                      <a:endParaRPr lang="ko-KR" altLang="en-US" sz="1600" dirty="0">
                        <a:latin typeface="Calibri" pitchFamily="34" charset="0"/>
                      </a:endParaRPr>
                    </a:p>
                  </a:txBody>
                  <a:tcPr/>
                </a:tc>
                <a:extLst>
                  <a:ext uri="{0D108BD9-81ED-4DB2-BD59-A6C34878D82A}">
                    <a16:rowId xmlns:a16="http://schemas.microsoft.com/office/drawing/2014/main" val="10000"/>
                  </a:ext>
                </a:extLst>
              </a:tr>
              <a:tr h="370840">
                <a:tc>
                  <a:txBody>
                    <a:bodyPr/>
                    <a:lstStyle/>
                    <a:p>
                      <a:pPr marL="285750" marR="0" lvl="0" indent="-285750" algn="ctr" defTabSz="957687" rtl="0" eaLnBrk="1" fontAlgn="auto" latinLnBrk="1" hangingPunct="1">
                        <a:lnSpc>
                          <a:spcPct val="100000"/>
                        </a:lnSpc>
                        <a:spcBef>
                          <a:spcPts val="0"/>
                        </a:spcBef>
                        <a:spcAft>
                          <a:spcPts val="0"/>
                        </a:spcAft>
                        <a:buClrTx/>
                        <a:buSzTx/>
                        <a:buFontTx/>
                        <a:buChar char="-"/>
                        <a:tabLst/>
                        <a:defRPr/>
                      </a:pPr>
                      <a:r>
                        <a:rPr lang="en-US" altLang="ko-KR" sz="1400" dirty="0">
                          <a:solidFill>
                            <a:schemeClr val="tx1"/>
                          </a:solidFill>
                          <a:latin typeface="Calibri" pitchFamily="34" charset="0"/>
                        </a:rPr>
                        <a:t>It</a:t>
                      </a:r>
                      <a:r>
                        <a:rPr lang="en-US" altLang="ko-KR" sz="1400" baseline="0" dirty="0">
                          <a:solidFill>
                            <a:schemeClr val="tx1"/>
                          </a:solidFill>
                          <a:latin typeface="Calibri" pitchFamily="34" charset="0"/>
                        </a:rPr>
                        <a:t> stimulates proliferation/differentiation of keratinocytes and epidermal skin cells, thus promoting natural cell renewal. </a:t>
                      </a:r>
                      <a:r>
                        <a:rPr lang="en-US" altLang="ko-KR" sz="1400" dirty="0">
                          <a:solidFill>
                            <a:schemeClr val="tx1"/>
                          </a:solidFill>
                          <a:latin typeface="Calibri" pitchFamily="34" charset="0"/>
                        </a:rPr>
                        <a:t> </a:t>
                      </a:r>
                    </a:p>
                    <a:p>
                      <a:pPr marL="285750" marR="0" lvl="0" indent="-285750" algn="ctr" defTabSz="957687" rtl="0" eaLnBrk="1" fontAlgn="auto" latinLnBrk="1" hangingPunct="1">
                        <a:lnSpc>
                          <a:spcPct val="100000"/>
                        </a:lnSpc>
                        <a:spcBef>
                          <a:spcPts val="0"/>
                        </a:spcBef>
                        <a:spcAft>
                          <a:spcPts val="0"/>
                        </a:spcAft>
                        <a:buClrTx/>
                        <a:buSzTx/>
                        <a:buFontTx/>
                        <a:buChar char="-"/>
                        <a:tabLst/>
                        <a:defRPr/>
                      </a:pPr>
                      <a:r>
                        <a:rPr lang="en-US" altLang="ko-KR" sz="1400" dirty="0">
                          <a:solidFill>
                            <a:schemeClr val="tx1"/>
                          </a:solidFill>
                          <a:latin typeface="Calibri" pitchFamily="34" charset="0"/>
                        </a:rPr>
                        <a:t>It</a:t>
                      </a:r>
                      <a:r>
                        <a:rPr lang="en-US" altLang="ko-KR" sz="1400" baseline="0" dirty="0">
                          <a:solidFill>
                            <a:schemeClr val="tx1"/>
                          </a:solidFill>
                          <a:latin typeface="Calibri" pitchFamily="34" charset="0"/>
                        </a:rPr>
                        <a:t> stimulates the production of collagen and elastin. </a:t>
                      </a:r>
                      <a:endParaRPr lang="en-US" altLang="ko-KR" sz="1400" dirty="0">
                        <a:solidFill>
                          <a:schemeClr val="tx1"/>
                        </a:solidFill>
                        <a:latin typeface="Calibri" pitchFamily="34" charset="0"/>
                      </a:endParaRPr>
                    </a:p>
                  </a:txBody>
                  <a:tcPr/>
                </a:tc>
                <a:tc>
                  <a:txBody>
                    <a:bodyPr/>
                    <a:lstStyle/>
                    <a:p>
                      <a:pPr algn="ctr" latinLnBrk="1"/>
                      <a:r>
                        <a:rPr lang="en-US" altLang="ko-KR" sz="1400" dirty="0">
                          <a:latin typeface="Calibri" pitchFamily="34" charset="0"/>
                        </a:rPr>
                        <a:t>-</a:t>
                      </a:r>
                      <a:r>
                        <a:rPr lang="en-US" altLang="ko-KR" sz="1400" baseline="0" dirty="0">
                          <a:latin typeface="Calibri" pitchFamily="34" charset="0"/>
                        </a:rPr>
                        <a:t>     </a:t>
                      </a:r>
                      <a:r>
                        <a:rPr lang="en-US" altLang="ko-KR" sz="1400" dirty="0">
                          <a:latin typeface="Calibri" pitchFamily="34" charset="0"/>
                        </a:rPr>
                        <a:t>At the inflammation stage, EGF attracts cells to the wound</a:t>
                      </a:r>
                      <a:r>
                        <a:rPr lang="en-US" altLang="ko-KR" sz="1400" baseline="0" dirty="0">
                          <a:latin typeface="Calibri" pitchFamily="34" charset="0"/>
                        </a:rPr>
                        <a:t> site to begin the repair process. </a:t>
                      </a:r>
                      <a:endParaRPr lang="en-US" altLang="ko-KR" sz="1400" dirty="0">
                        <a:latin typeface="Calibri" pitchFamily="34" charset="0"/>
                      </a:endParaRPr>
                    </a:p>
                  </a:txBody>
                  <a:tcPr/>
                </a:tc>
                <a:extLst>
                  <a:ext uri="{0D108BD9-81ED-4DB2-BD59-A6C34878D82A}">
                    <a16:rowId xmlns:a16="http://schemas.microsoft.com/office/drawing/2014/main" val="10001"/>
                  </a:ext>
                </a:extLst>
              </a:tr>
            </a:tbl>
          </a:graphicData>
        </a:graphic>
      </p:graphicFrame>
      <p:sp>
        <p:nvSpPr>
          <p:cNvPr id="14" name="직사각형 13">
            <a:extLst>
              <a:ext uri="{FF2B5EF4-FFF2-40B4-BE49-F238E27FC236}">
                <a16:creationId xmlns:a16="http://schemas.microsoft.com/office/drawing/2014/main" id="{BD327DE7-DF8F-F8A6-2F6B-50B8206CD21E}"/>
              </a:ext>
            </a:extLst>
          </p:cNvPr>
          <p:cNvSpPr/>
          <p:nvPr/>
        </p:nvSpPr>
        <p:spPr>
          <a:xfrm>
            <a:off x="3493664" y="1943663"/>
            <a:ext cx="5991272" cy="1077218"/>
          </a:xfrm>
          <a:prstGeom prst="rect">
            <a:avLst/>
          </a:prstGeom>
        </p:spPr>
        <p:txBody>
          <a:bodyPr wrap="square">
            <a:spAutoFit/>
          </a:bodyPr>
          <a:lstStyle/>
          <a:p>
            <a:pPr marL="285750" indent="-285750">
              <a:buFont typeface="Wingdings" pitchFamily="2" charset="2"/>
              <a:buChar char="§"/>
            </a:pPr>
            <a:r>
              <a:rPr lang="en-US" altLang="ko-KR" sz="1600" dirty="0">
                <a:solidFill>
                  <a:schemeClr val="tx1"/>
                </a:solidFill>
                <a:latin typeface="Calibri" pitchFamily="34" charset="0"/>
              </a:rPr>
              <a:t>Epidermal Growth Factor</a:t>
            </a:r>
          </a:p>
          <a:p>
            <a:pPr marL="285750" indent="-285750">
              <a:buFont typeface="Wingdings" pitchFamily="2" charset="2"/>
              <a:buChar char="§"/>
            </a:pPr>
            <a:r>
              <a:rPr lang="en-US" altLang="ko-KR" sz="1600" dirty="0">
                <a:solidFill>
                  <a:schemeClr val="tx1"/>
                </a:solidFill>
                <a:latin typeface="Calibri" pitchFamily="34" charset="0"/>
              </a:rPr>
              <a:t>INCI Name: Sh-Oligopeptide-1</a:t>
            </a:r>
            <a:endParaRPr lang="en-US" altLang="ko-KR" sz="2800" dirty="0">
              <a:solidFill>
                <a:schemeClr val="tx1"/>
              </a:solidFill>
              <a:latin typeface="Calibri" pitchFamily="34" charset="0"/>
            </a:endParaRPr>
          </a:p>
          <a:p>
            <a:pPr marL="285750" indent="-285750">
              <a:buFont typeface="Wingdings" pitchFamily="2" charset="2"/>
              <a:buChar char="§"/>
            </a:pPr>
            <a:r>
              <a:rPr lang="en-US" altLang="ko-KR" sz="1600" dirty="0">
                <a:solidFill>
                  <a:schemeClr val="tx1"/>
                </a:solidFill>
                <a:latin typeface="Calibri" pitchFamily="34" charset="0"/>
              </a:rPr>
              <a:t>A type of naturally occurring protein molecule found in the skin’s fibroblasts</a:t>
            </a:r>
          </a:p>
        </p:txBody>
      </p:sp>
    </p:spTree>
    <p:extLst>
      <p:ext uri="{BB962C8B-B14F-4D97-AF65-F5344CB8AC3E}">
        <p14:creationId xmlns:p14="http://schemas.microsoft.com/office/powerpoint/2010/main" val="302039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B1CA2-58E1-ADA7-6D97-C84A0681510F}"/>
            </a:ext>
          </a:extLst>
        </p:cNvPr>
        <p:cNvGrpSpPr/>
        <p:nvPr/>
      </p:nvGrpSpPr>
      <p:grpSpPr>
        <a:xfrm>
          <a:off x="0" y="0"/>
          <a:ext cx="0" cy="0"/>
          <a:chOff x="0" y="0"/>
          <a:chExt cx="0" cy="0"/>
        </a:xfrm>
      </p:grpSpPr>
      <p:sp>
        <p:nvSpPr>
          <p:cNvPr id="7" name="제목 1">
            <a:extLst>
              <a:ext uri="{FF2B5EF4-FFF2-40B4-BE49-F238E27FC236}">
                <a16:creationId xmlns:a16="http://schemas.microsoft.com/office/drawing/2014/main" id="{D98564DD-E09B-A084-45A3-9F33AAB95498}"/>
              </a:ext>
            </a:extLst>
          </p:cNvPr>
          <p:cNvSpPr>
            <a:spLocks noGrp="1"/>
          </p:cNvSpPr>
          <p:nvPr>
            <p:ph type="title"/>
          </p:nvPr>
        </p:nvSpPr>
        <p:spPr>
          <a:xfrm>
            <a:off x="1332127" y="2564906"/>
            <a:ext cx="7653321" cy="492443"/>
          </a:xfrm>
        </p:spPr>
        <p:txBody>
          <a:bodyPr/>
          <a:lstStyle/>
          <a:p>
            <a:r>
              <a:rPr lang="en-US" altLang="ko-KR" sz="3200" b="1" dirty="0">
                <a:latin typeface="Calibri" pitchFamily="34" charset="0"/>
              </a:rPr>
              <a:t>GENOSYS </a:t>
            </a:r>
            <a:r>
              <a:rPr lang="en-US" altLang="ko-KR" sz="3200" b="1">
                <a:latin typeface="Calibri" pitchFamily="34" charset="0"/>
              </a:rPr>
              <a:t>SKIN REBOOT </a:t>
            </a:r>
            <a:r>
              <a:rPr lang="en-US" altLang="ko-KR" sz="3200" b="1" dirty="0">
                <a:latin typeface="Calibri" pitchFamily="34" charset="0"/>
              </a:rPr>
              <a:t>PDRN MASK PACK</a:t>
            </a:r>
            <a:endParaRPr lang="ko-KR" altLang="en-US" sz="3200" b="1" baseline="-25000" dirty="0">
              <a:latin typeface="Calibri" pitchFamily="34" charset="0"/>
            </a:endParaRPr>
          </a:p>
        </p:txBody>
      </p:sp>
      <p:pic>
        <p:nvPicPr>
          <p:cNvPr id="2" name="그림 1">
            <a:extLst>
              <a:ext uri="{FF2B5EF4-FFF2-40B4-BE49-F238E27FC236}">
                <a16:creationId xmlns:a16="http://schemas.microsoft.com/office/drawing/2014/main" id="{CF246D31-B90A-8BD6-9D6D-C6AE6A6EEE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4728" y="3544106"/>
            <a:ext cx="3101917" cy="2736304"/>
          </a:xfrm>
          <a:prstGeom prst="rect">
            <a:avLst/>
          </a:prstGeom>
        </p:spPr>
      </p:pic>
      <p:pic>
        <p:nvPicPr>
          <p:cNvPr id="3" name="그림 2">
            <a:extLst>
              <a:ext uri="{FF2B5EF4-FFF2-40B4-BE49-F238E27FC236}">
                <a16:creationId xmlns:a16="http://schemas.microsoft.com/office/drawing/2014/main" id="{251117A7-2104-05D2-06CF-9EA65712D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0952" y="3800652"/>
            <a:ext cx="2804777" cy="2223212"/>
          </a:xfrm>
          <a:prstGeom prst="rect">
            <a:avLst/>
          </a:prstGeom>
        </p:spPr>
      </p:pic>
    </p:spTree>
    <p:extLst>
      <p:ext uri="{BB962C8B-B14F-4D97-AF65-F5344CB8AC3E}">
        <p14:creationId xmlns:p14="http://schemas.microsoft.com/office/powerpoint/2010/main" val="1325526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B2111-3DC0-33C0-E359-CF45D20CDE58}"/>
            </a:ext>
          </a:extLst>
        </p:cNvPr>
        <p:cNvGrpSpPr/>
        <p:nvPr/>
      </p:nvGrpSpPr>
      <p:grpSpPr>
        <a:xfrm>
          <a:off x="0" y="0"/>
          <a:ext cx="0" cy="0"/>
          <a:chOff x="0" y="0"/>
          <a:chExt cx="0" cy="0"/>
        </a:xfrm>
      </p:grpSpPr>
      <p:sp>
        <p:nvSpPr>
          <p:cNvPr id="7" name="직사각형 6">
            <a:extLst>
              <a:ext uri="{FF2B5EF4-FFF2-40B4-BE49-F238E27FC236}">
                <a16:creationId xmlns:a16="http://schemas.microsoft.com/office/drawing/2014/main" id="{6C30633A-C33E-EF1D-A19E-8ED3F68530A3}"/>
              </a:ext>
            </a:extLst>
          </p:cNvPr>
          <p:cNvSpPr>
            <a:spLocks noChangeArrowheads="1"/>
          </p:cNvSpPr>
          <p:nvPr/>
        </p:nvSpPr>
        <p:spPr bwMode="auto">
          <a:xfrm>
            <a:off x="1590779" y="1988840"/>
            <a:ext cx="7970733" cy="280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r>
              <a:rPr lang="en-US" altLang="ko-KR" sz="1600" dirty="0">
                <a:solidFill>
                  <a:schemeClr val="tx1"/>
                </a:solidFill>
                <a:latin typeface="Calibri" pitchFamily="34" charset="0"/>
              </a:rPr>
              <a:t>GENOSYS SKIN REBOOT PDRN MASK PACK is a bulk-format sheet mask designed to restore weakened skin, deliver intense nourishment, and gives your skin the ultimate reboot with enriched regenerating ingredients - PRDN and panthenol.</a:t>
            </a:r>
          </a:p>
          <a:p>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sp>
        <p:nvSpPr>
          <p:cNvPr id="17" name="직사각형 16">
            <a:extLst>
              <a:ext uri="{FF2B5EF4-FFF2-40B4-BE49-F238E27FC236}">
                <a16:creationId xmlns:a16="http://schemas.microsoft.com/office/drawing/2014/main" id="{F1002987-21DD-8218-33FD-69D439601264}"/>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98801E10-F08F-EB38-76F4-267FD4FEADE0}"/>
              </a:ext>
            </a:extLst>
          </p:cNvPr>
          <p:cNvSpPr txBox="1"/>
          <p:nvPr/>
        </p:nvSpPr>
        <p:spPr>
          <a:xfrm>
            <a:off x="1722741" y="1412776"/>
            <a:ext cx="1047531"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Concept</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B1CBA17A-0E19-5DEB-28F1-514E4684472A}"/>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sp>
        <p:nvSpPr>
          <p:cNvPr id="2" name="제목 1">
            <a:extLst>
              <a:ext uri="{FF2B5EF4-FFF2-40B4-BE49-F238E27FC236}">
                <a16:creationId xmlns:a16="http://schemas.microsoft.com/office/drawing/2014/main" id="{2616DD27-D2DB-261E-6ECD-89365414598B}"/>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pic>
        <p:nvPicPr>
          <p:cNvPr id="3" name="그림 2">
            <a:extLst>
              <a:ext uri="{FF2B5EF4-FFF2-40B4-BE49-F238E27FC236}">
                <a16:creationId xmlns:a16="http://schemas.microsoft.com/office/drawing/2014/main" id="{C2E8EF75-C8C0-01C4-89F7-D931B86716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051" y="3133768"/>
            <a:ext cx="2631861" cy="2321652"/>
          </a:xfrm>
          <a:prstGeom prst="rect">
            <a:avLst/>
          </a:prstGeom>
        </p:spPr>
      </p:pic>
      <p:sp>
        <p:nvSpPr>
          <p:cNvPr id="6" name="TextBox 5">
            <a:extLst>
              <a:ext uri="{FF2B5EF4-FFF2-40B4-BE49-F238E27FC236}">
                <a16:creationId xmlns:a16="http://schemas.microsoft.com/office/drawing/2014/main" id="{E5243ABA-10D9-B02A-CFCA-37FA05DD0DB9}"/>
              </a:ext>
            </a:extLst>
          </p:cNvPr>
          <p:cNvSpPr txBox="1"/>
          <p:nvPr/>
        </p:nvSpPr>
        <p:spPr>
          <a:xfrm>
            <a:off x="4488517" y="3303421"/>
            <a:ext cx="5134723" cy="1815882"/>
          </a:xfrm>
          <a:prstGeom prst="rect">
            <a:avLst/>
          </a:prstGeom>
          <a:noFill/>
        </p:spPr>
        <p:txBody>
          <a:bodyPr wrap="square">
            <a:spAutoFit/>
          </a:bodyPr>
          <a:lstStyle/>
          <a:p>
            <a:pPr marL="285750" indent="-285750">
              <a:buClr>
                <a:schemeClr val="tx1"/>
              </a:buClr>
              <a:buFont typeface="Wingdings" panose="05000000000000000000" pitchFamily="2" charset="2"/>
              <a:buChar char="§"/>
            </a:pPr>
            <a:r>
              <a:rPr lang="en-US" altLang="ko-KR" sz="1600" dirty="0">
                <a:solidFill>
                  <a:srgbClr val="000000"/>
                </a:solidFill>
                <a:latin typeface="Calibri" panose="020F0502020204030204" pitchFamily="34" charset="0"/>
                <a:cs typeface="Calibri" panose="020F0502020204030204" pitchFamily="34" charset="0"/>
              </a:rPr>
              <a:t>Ultra-slim fit sheet adheres seamlessly to the skin for effective delivery of active ingredients.</a:t>
            </a:r>
          </a:p>
          <a:p>
            <a:pPr marL="285750" indent="-285750">
              <a:buClr>
                <a:schemeClr val="tx1"/>
              </a:buClr>
              <a:buFont typeface="Wingdings" panose="05000000000000000000" pitchFamily="2" charset="2"/>
              <a:buChar char="§"/>
            </a:pPr>
            <a:r>
              <a:rPr lang="en-US" altLang="ko-KR" sz="1600" dirty="0">
                <a:solidFill>
                  <a:srgbClr val="000000"/>
                </a:solidFill>
                <a:latin typeface="Calibri" panose="020F0502020204030204" pitchFamily="34" charset="0"/>
                <a:cs typeface="Calibri" panose="020F0502020204030204" pitchFamily="34" charset="0"/>
              </a:rPr>
              <a:t>Contains 30 sheets per container; tissue-style packaging allows for convenient one-by-one dispensing.</a:t>
            </a:r>
          </a:p>
          <a:p>
            <a:pPr marL="285750" indent="-285750">
              <a:buClr>
                <a:schemeClr val="tx1"/>
              </a:buClr>
              <a:buFont typeface="Wingdings" panose="05000000000000000000" pitchFamily="2" charset="2"/>
              <a:buChar char="§"/>
            </a:pPr>
            <a:r>
              <a:rPr lang="en-US" altLang="ko-KR" sz="1600" dirty="0">
                <a:solidFill>
                  <a:srgbClr val="000000"/>
                </a:solidFill>
                <a:latin typeface="Calibri" panose="020F0502020204030204" pitchFamily="34" charset="0"/>
                <a:cs typeface="Calibri" panose="020F0502020204030204" pitchFamily="34" charset="0"/>
              </a:rPr>
              <a:t>Clinical</a:t>
            </a:r>
            <a:r>
              <a:rPr lang="ko-KR" altLang="en-US" sz="1600" dirty="0">
                <a:solidFill>
                  <a:srgbClr val="000000"/>
                </a:solidFill>
                <a:latin typeface="Calibri" panose="020F0502020204030204" pitchFamily="34" charset="0"/>
                <a:cs typeface="Calibri" panose="020F0502020204030204" pitchFamily="34" charset="0"/>
              </a:rPr>
              <a:t> </a:t>
            </a:r>
            <a:r>
              <a:rPr lang="en-US" altLang="ko-KR" sz="1600" dirty="0">
                <a:solidFill>
                  <a:srgbClr val="000000"/>
                </a:solidFill>
                <a:latin typeface="Calibri" panose="020F0502020204030204" pitchFamily="34" charset="0"/>
                <a:cs typeface="Calibri" panose="020F0502020204030204" pitchFamily="34" charset="0"/>
              </a:rPr>
              <a:t>results: Helps restore the skin barrier damaged by physical irritation.</a:t>
            </a:r>
          </a:p>
          <a:p>
            <a:pPr marL="285750" indent="-285750">
              <a:buClr>
                <a:schemeClr val="tx1"/>
              </a:buClr>
              <a:buFont typeface="Wingdings" panose="05000000000000000000" pitchFamily="2" charset="2"/>
              <a:buChar char="§"/>
            </a:pPr>
            <a:endParaRPr lang="en-US" altLang="ko-KR" sz="1600" dirty="0">
              <a:solidFill>
                <a:srgbClr val="000000"/>
              </a:solidFill>
              <a:latin typeface="Calibri" panose="020F0502020204030204" pitchFamily="34" charset="0"/>
              <a:cs typeface="Calibri" panose="020F0502020204030204" pitchFamily="34" charset="0"/>
            </a:endParaRPr>
          </a:p>
        </p:txBody>
      </p:sp>
      <p:sp>
        <p:nvSpPr>
          <p:cNvPr id="8" name="직사각형 7">
            <a:extLst>
              <a:ext uri="{FF2B5EF4-FFF2-40B4-BE49-F238E27FC236}">
                <a16:creationId xmlns:a16="http://schemas.microsoft.com/office/drawing/2014/main" id="{D43E0AA8-42AB-C956-6877-C6DCE3F17856}"/>
              </a:ext>
            </a:extLst>
          </p:cNvPr>
          <p:cNvSpPr/>
          <p:nvPr/>
        </p:nvSpPr>
        <p:spPr>
          <a:xfrm>
            <a:off x="2144688" y="5455420"/>
            <a:ext cx="1728192" cy="312650"/>
          </a:xfrm>
          <a:prstGeom prst="rect">
            <a:avLst/>
          </a:prstGeom>
        </p:spPr>
        <p:txBody>
          <a:bodyPr wrap="square">
            <a:spAutoFit/>
          </a:bodyPr>
          <a:lstStyle/>
          <a:p>
            <a:pPr algn="just">
              <a:lnSpc>
                <a:spcPct val="107000"/>
              </a:lnSpc>
              <a:spcAft>
                <a:spcPts val="800"/>
              </a:spcAft>
            </a:pPr>
            <a:r>
              <a:rPr lang="en-US" altLang="ko-KR" sz="1400" kern="100" dirty="0">
                <a:solidFill>
                  <a:schemeClr val="tx1"/>
                </a:solidFill>
                <a:latin typeface="Calibri" panose="020F0502020204030204" pitchFamily="34" charset="0"/>
                <a:ea typeface="Calibri" panose="020F0502020204030204" pitchFamily="34" charset="0"/>
                <a:cs typeface="Calibri" panose="020F0502020204030204" pitchFamily="34" charset="0"/>
              </a:rPr>
              <a:t>NET WT. 350g (30ea)</a:t>
            </a:r>
          </a:p>
        </p:txBody>
      </p:sp>
    </p:spTree>
    <p:extLst>
      <p:ext uri="{BB962C8B-B14F-4D97-AF65-F5344CB8AC3E}">
        <p14:creationId xmlns:p14="http://schemas.microsoft.com/office/powerpoint/2010/main" val="386391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6EC14-0BAE-9674-5E7C-9DF63C52E940}"/>
            </a:ext>
          </a:extLst>
        </p:cNvPr>
        <p:cNvGrpSpPr/>
        <p:nvPr/>
      </p:nvGrpSpPr>
      <p:grpSpPr>
        <a:xfrm>
          <a:off x="0" y="0"/>
          <a:ext cx="0" cy="0"/>
          <a:chOff x="0" y="0"/>
          <a:chExt cx="0" cy="0"/>
        </a:xfrm>
      </p:grpSpPr>
      <p:sp>
        <p:nvSpPr>
          <p:cNvPr id="7" name="직사각형 6">
            <a:extLst>
              <a:ext uri="{FF2B5EF4-FFF2-40B4-BE49-F238E27FC236}">
                <a16:creationId xmlns:a16="http://schemas.microsoft.com/office/drawing/2014/main" id="{C70C594F-5619-6CDD-A8F7-61B461809034}"/>
              </a:ext>
            </a:extLst>
          </p:cNvPr>
          <p:cNvSpPr>
            <a:spLocks noChangeArrowheads="1"/>
          </p:cNvSpPr>
          <p:nvPr/>
        </p:nvSpPr>
        <p:spPr bwMode="auto">
          <a:xfrm>
            <a:off x="1590779" y="1988840"/>
            <a:ext cx="7970733" cy="305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b="1" dirty="0">
                <a:solidFill>
                  <a:schemeClr val="tx1"/>
                </a:solidFill>
                <a:latin typeface="Calibri" pitchFamily="34" charset="0"/>
              </a:rPr>
              <a:t>GENOSYS’ unique therapy using</a:t>
            </a:r>
            <a:r>
              <a:rPr lang="ko-KR" altLang="en-US" sz="1600" b="1" dirty="0">
                <a:solidFill>
                  <a:schemeClr val="tx1"/>
                </a:solidFill>
                <a:latin typeface="Calibri" pitchFamily="34" charset="0"/>
              </a:rPr>
              <a:t> </a:t>
            </a:r>
            <a:r>
              <a:rPr lang="en-US" altLang="ko-KR" sz="1600" b="1" dirty="0">
                <a:solidFill>
                  <a:schemeClr val="tx1"/>
                </a:solidFill>
                <a:latin typeface="Calibri" pitchFamily="34" charset="0"/>
              </a:rPr>
              <a:t>GENOSYS</a:t>
            </a:r>
            <a:r>
              <a:rPr lang="ko-KR" altLang="en-US" sz="1600" b="1" dirty="0">
                <a:solidFill>
                  <a:schemeClr val="tx1"/>
                </a:solidFill>
                <a:latin typeface="Calibri" pitchFamily="34" charset="0"/>
              </a:rPr>
              <a:t> </a:t>
            </a:r>
            <a:r>
              <a:rPr lang="en-US" altLang="ko-KR" sz="1600" b="1" dirty="0">
                <a:solidFill>
                  <a:schemeClr val="tx1"/>
                </a:solidFill>
                <a:latin typeface="Calibri" pitchFamily="34" charset="0"/>
              </a:rPr>
              <a:t>BIO-MESO</a:t>
            </a:r>
            <a:r>
              <a:rPr lang="ko-KR" altLang="en-US" sz="1600" b="1" dirty="0">
                <a:solidFill>
                  <a:schemeClr val="tx1"/>
                </a:solidFill>
                <a:latin typeface="Calibri" pitchFamily="34" charset="0"/>
              </a:rPr>
              <a:t> </a:t>
            </a:r>
            <a:r>
              <a:rPr lang="en-US" altLang="ko-KR" sz="1600" b="1" dirty="0">
                <a:solidFill>
                  <a:schemeClr val="tx1"/>
                </a:solidFill>
                <a:latin typeface="Calibri" pitchFamily="34" charset="0"/>
              </a:rPr>
              <a:t>PDRN</a:t>
            </a:r>
            <a:r>
              <a:rPr lang="ko-KR" altLang="en-US" sz="1600" b="1" dirty="0">
                <a:solidFill>
                  <a:schemeClr val="tx1"/>
                </a:solidFill>
                <a:latin typeface="Calibri" pitchFamily="34" charset="0"/>
              </a:rPr>
              <a:t> </a:t>
            </a:r>
            <a:r>
              <a:rPr lang="en-US" altLang="ko-KR" sz="1600" b="1" dirty="0">
                <a:solidFill>
                  <a:schemeClr val="tx1"/>
                </a:solidFill>
                <a:latin typeface="Calibri" pitchFamily="34" charset="0"/>
              </a:rPr>
              <a:t>AMPOULE</a:t>
            </a:r>
            <a:r>
              <a:rPr lang="ko-KR" altLang="en-US" sz="1600" b="1" dirty="0">
                <a:solidFill>
                  <a:schemeClr val="tx1"/>
                </a:solidFill>
                <a:latin typeface="Calibri" pitchFamily="34" charset="0"/>
              </a:rPr>
              <a:t> </a:t>
            </a:r>
            <a:endParaRPr lang="en-US" altLang="ko-KR" sz="1600" b="1" dirty="0">
              <a:solidFill>
                <a:schemeClr val="tx1"/>
              </a:solidFill>
              <a:latin typeface="Calibri" pitchFamily="34" charset="0"/>
            </a:endParaRPr>
          </a:p>
          <a:p>
            <a:r>
              <a:rPr lang="en-US" altLang="ko-KR" sz="1600" dirty="0">
                <a:solidFill>
                  <a:schemeClr val="tx1"/>
                </a:solidFill>
                <a:latin typeface="Calibri" pitchFamily="34" charset="0"/>
              </a:rPr>
              <a:t>      → Utilizing spicules, microscopic needle-like components extracted from marine sponges  </a:t>
            </a:r>
          </a:p>
          <a:p>
            <a:r>
              <a:rPr lang="en-US" altLang="ko-KR" sz="1600" dirty="0">
                <a:solidFill>
                  <a:schemeClr val="tx1"/>
                </a:solidFill>
                <a:latin typeface="Calibri" pitchFamily="34" charset="0"/>
              </a:rPr>
              <a:t>      → No-needle microneedling  treatment </a:t>
            </a:r>
          </a:p>
          <a:p>
            <a:r>
              <a:rPr lang="en-US" altLang="ko-KR" sz="1600" dirty="0">
                <a:solidFill>
                  <a:schemeClr val="tx1"/>
                </a:solidFill>
                <a:latin typeface="Calibri" pitchFamily="34" charset="0"/>
              </a:rPr>
              <a:t>      → Bio microneedling treatment</a:t>
            </a:r>
          </a:p>
          <a:p>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sp>
        <p:nvSpPr>
          <p:cNvPr id="17" name="직사각형 16">
            <a:extLst>
              <a:ext uri="{FF2B5EF4-FFF2-40B4-BE49-F238E27FC236}">
                <a16:creationId xmlns:a16="http://schemas.microsoft.com/office/drawing/2014/main" id="{3C9AD32F-7AE1-7473-06B1-248AF3D1711D}"/>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095A8B34-BF38-604D-5FF9-880C0E1B34B0}"/>
              </a:ext>
            </a:extLst>
          </p:cNvPr>
          <p:cNvSpPr txBox="1"/>
          <p:nvPr/>
        </p:nvSpPr>
        <p:spPr>
          <a:xfrm>
            <a:off x="1722741" y="1412776"/>
            <a:ext cx="2082493"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Bio-</a:t>
            </a:r>
            <a:r>
              <a:rPr lang="en-US" altLang="ko-KR" sz="2000" dirty="0" err="1">
                <a:solidFill>
                  <a:schemeClr val="tx1"/>
                </a:solidFill>
                <a:latin typeface="Calibri" pitchFamily="34" charset="0"/>
              </a:rPr>
              <a:t>Meso</a:t>
            </a:r>
            <a:r>
              <a:rPr lang="en-US" altLang="ko-KR" sz="2000" dirty="0">
                <a:solidFill>
                  <a:schemeClr val="tx1"/>
                </a:solidFill>
                <a:latin typeface="Calibri" pitchFamily="34" charset="0"/>
              </a:rPr>
              <a:t> Therapy</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9251EDB6-A571-F91F-4B6D-8080DC2C61D0}"/>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pic>
        <p:nvPicPr>
          <p:cNvPr id="11" name="그림 10">
            <a:extLst>
              <a:ext uri="{FF2B5EF4-FFF2-40B4-BE49-F238E27FC236}">
                <a16:creationId xmlns:a16="http://schemas.microsoft.com/office/drawing/2014/main" id="{43A6A159-D3C2-A921-6479-B95E3FEBA2E2}"/>
              </a:ext>
            </a:extLst>
          </p:cNvPr>
          <p:cNvPicPr>
            <a:picLocks noChangeAspect="1"/>
          </p:cNvPicPr>
          <p:nvPr/>
        </p:nvPicPr>
        <p:blipFill>
          <a:blip r:embed="rId3"/>
          <a:srcRect b="2026"/>
          <a:stretch>
            <a:fillRect/>
          </a:stretch>
        </p:blipFill>
        <p:spPr>
          <a:xfrm>
            <a:off x="2072680" y="4437113"/>
            <a:ext cx="6624736" cy="1953534"/>
          </a:xfrm>
          <a:prstGeom prst="rect">
            <a:avLst/>
          </a:prstGeom>
        </p:spPr>
      </p:pic>
      <p:sp>
        <p:nvSpPr>
          <p:cNvPr id="9" name="직사각형 8">
            <a:extLst>
              <a:ext uri="{FF2B5EF4-FFF2-40B4-BE49-F238E27FC236}">
                <a16:creationId xmlns:a16="http://schemas.microsoft.com/office/drawing/2014/main" id="{0A10DC6A-5455-EA9C-C058-4C4C0E69EB74}"/>
              </a:ext>
            </a:extLst>
          </p:cNvPr>
          <p:cNvSpPr/>
          <p:nvPr/>
        </p:nvSpPr>
        <p:spPr>
          <a:xfrm>
            <a:off x="5542726" y="4869160"/>
            <a:ext cx="2290594" cy="1369910"/>
          </a:xfrm>
          <a:prstGeom prst="rect">
            <a:avLst/>
          </a:prstGeom>
          <a:solidFill>
            <a:srgbClr val="FCDF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ko-KR" sz="1000" b="1" dirty="0">
                <a:solidFill>
                  <a:schemeClr val="tx1"/>
                </a:solidFill>
                <a:latin typeface="Calibri" panose="020F0502020204030204" pitchFamily="34" charset="0"/>
                <a:ea typeface="Calibri" panose="020F0502020204030204" pitchFamily="34" charset="0"/>
                <a:cs typeface="Calibri" panose="020F0502020204030204" pitchFamily="34" charset="0"/>
              </a:rPr>
              <a:t>  3</a:t>
            </a:r>
            <a:r>
              <a:rPr lang="en-US" altLang="ko-KR" sz="1000" b="1"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rd</a:t>
            </a:r>
            <a:r>
              <a:rPr lang="en-US" altLang="ko-KR" sz="1000" b="1" dirty="0">
                <a:solidFill>
                  <a:schemeClr val="tx1"/>
                </a:solidFill>
                <a:latin typeface="Calibri" panose="020F0502020204030204" pitchFamily="34" charset="0"/>
                <a:ea typeface="Calibri" panose="020F0502020204030204" pitchFamily="34" charset="0"/>
                <a:cs typeface="Calibri" panose="020F0502020204030204" pitchFamily="34" charset="0"/>
              </a:rPr>
              <a:t> Generation Cog Spicule</a:t>
            </a:r>
          </a:p>
          <a:p>
            <a:pPr marL="171450" indent="-171450">
              <a:lnSpc>
                <a:spcPct val="150000"/>
              </a:lnSpc>
              <a:buFont typeface="Arial" panose="020B0604020202020204" pitchFamily="34" charset="0"/>
              <a:buChar char="•"/>
            </a:pPr>
            <a:r>
              <a:rPr lang="en-US" altLang="ko-KR" sz="800" dirty="0">
                <a:solidFill>
                  <a:schemeClr val="tx1"/>
                </a:solidFill>
                <a:latin typeface="Calibri" panose="020F0502020204030204" pitchFamily="34" charset="0"/>
                <a:ea typeface="Calibri" panose="020F0502020204030204" pitchFamily="34" charset="0"/>
                <a:cs typeface="Calibri" panose="020F0502020204030204" pitchFamily="34" charset="0"/>
              </a:rPr>
              <a:t>An innovative 3</a:t>
            </a:r>
            <a:r>
              <a:rPr lang="en-US" altLang="ko-KR" sz="8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rd</a:t>
            </a:r>
            <a:r>
              <a:rPr lang="en-US" altLang="ko-KR" sz="800" dirty="0">
                <a:solidFill>
                  <a:schemeClr val="tx1"/>
                </a:solidFill>
                <a:latin typeface="Calibri" panose="020F0502020204030204" pitchFamily="34" charset="0"/>
                <a:ea typeface="Calibri" panose="020F0502020204030204" pitchFamily="34" charset="0"/>
                <a:cs typeface="Calibri" panose="020F0502020204030204" pitchFamily="34" charset="0"/>
              </a:rPr>
              <a:t>-generation spicule evolved from earlier generations</a:t>
            </a:r>
          </a:p>
          <a:p>
            <a:pPr marL="171450" indent="-171450">
              <a:lnSpc>
                <a:spcPct val="150000"/>
              </a:lnSpc>
              <a:buFont typeface="Arial" panose="020B0604020202020204" pitchFamily="34" charset="0"/>
              <a:buChar char="•"/>
            </a:pPr>
            <a:r>
              <a:rPr lang="en-US" altLang="ko-KR" sz="800" dirty="0">
                <a:solidFill>
                  <a:schemeClr val="tx1"/>
                </a:solidFill>
                <a:latin typeface="Calibri" panose="020F0502020204030204" pitchFamily="34" charset="0"/>
                <a:ea typeface="Calibri" panose="020F0502020204030204" pitchFamily="34" charset="0"/>
                <a:cs typeface="Calibri" panose="020F0502020204030204" pitchFamily="34" charset="0"/>
              </a:rPr>
              <a:t> Using advanced coating technology, active ingredients encapsulated in phytosome form are applied to the surface of the spicules.</a:t>
            </a:r>
          </a:p>
          <a:p>
            <a:pPr marL="171450" indent="-171450">
              <a:lnSpc>
                <a:spcPct val="150000"/>
              </a:lnSpc>
              <a:buFont typeface="Arial" panose="020B0604020202020204" pitchFamily="34" charset="0"/>
              <a:buChar char="•"/>
            </a:pPr>
            <a:r>
              <a:rPr lang="en-US" altLang="ko-KR" sz="800" dirty="0">
                <a:solidFill>
                  <a:schemeClr val="tx1"/>
                </a:solidFill>
                <a:latin typeface="Calibri" panose="020F0502020204030204" pitchFamily="34" charset="0"/>
                <a:ea typeface="Calibri" panose="020F0502020204030204" pitchFamily="34" charset="0"/>
                <a:cs typeface="Calibri" panose="020F0502020204030204" pitchFamily="34" charset="0"/>
              </a:rPr>
              <a:t> PDRN and spicules are simultaneously delivered to the skin.</a:t>
            </a:r>
            <a:endParaRPr lang="ko-KR" altLang="en-US" sz="8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F2C69A6-1D35-032C-A275-A8EB0CFC915E}"/>
              </a:ext>
            </a:extLst>
          </p:cNvPr>
          <p:cNvSpPr txBox="1"/>
          <p:nvPr/>
        </p:nvSpPr>
        <p:spPr>
          <a:xfrm>
            <a:off x="3512840" y="6093296"/>
            <a:ext cx="1126502" cy="253916"/>
          </a:xfrm>
          <a:prstGeom prst="rect">
            <a:avLst/>
          </a:prstGeom>
          <a:noFill/>
        </p:spPr>
        <p:txBody>
          <a:bodyPr wrap="square" rtlCol="0">
            <a:spAutoFit/>
          </a:bodyPr>
          <a:lstStyle/>
          <a:p>
            <a:r>
              <a:rPr lang="en-US" altLang="ko-KR" sz="1050" b="1" dirty="0">
                <a:latin typeface="Calibri" panose="020F0502020204030204" pitchFamily="34" charset="0"/>
                <a:ea typeface="Calibri" panose="020F0502020204030204" pitchFamily="34" charset="0"/>
                <a:cs typeface="Calibri" panose="020F0502020204030204" pitchFamily="34" charset="0"/>
              </a:rPr>
              <a:t>3</a:t>
            </a:r>
            <a:r>
              <a:rPr lang="en-US" altLang="ko-KR" sz="1050" b="1" baseline="30000" dirty="0">
                <a:latin typeface="Calibri" panose="020F0502020204030204" pitchFamily="34" charset="0"/>
                <a:ea typeface="Calibri" panose="020F0502020204030204" pitchFamily="34" charset="0"/>
                <a:cs typeface="Calibri" panose="020F0502020204030204" pitchFamily="34" charset="0"/>
              </a:rPr>
              <a:t>rd</a:t>
            </a:r>
            <a:r>
              <a:rPr lang="en-US" altLang="ko-KR" sz="1050" b="1" dirty="0">
                <a:latin typeface="Calibri" panose="020F0502020204030204" pitchFamily="34" charset="0"/>
                <a:ea typeface="Calibri" panose="020F0502020204030204" pitchFamily="34" charset="0"/>
                <a:cs typeface="Calibri" panose="020F0502020204030204" pitchFamily="34" charset="0"/>
              </a:rPr>
              <a:t> Generation</a:t>
            </a:r>
            <a:endParaRPr lang="ko-KR" altLang="en-US" sz="1050" b="1" dirty="0">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CDF0535C-F715-C657-D909-885100721B80}"/>
              </a:ext>
            </a:extLst>
          </p:cNvPr>
          <p:cNvSpPr txBox="1"/>
          <p:nvPr/>
        </p:nvSpPr>
        <p:spPr>
          <a:xfrm>
            <a:off x="2288704" y="5765631"/>
            <a:ext cx="1080120" cy="230832"/>
          </a:xfrm>
          <a:prstGeom prst="rect">
            <a:avLst/>
          </a:prstGeom>
          <a:noFill/>
        </p:spPr>
        <p:txBody>
          <a:bodyPr wrap="square" rtlCol="0">
            <a:spAutoFit/>
          </a:bodyPr>
          <a:lstStyle/>
          <a:p>
            <a:r>
              <a:rPr lang="en-US" altLang="ko-KR" sz="900" b="1" dirty="0">
                <a:latin typeface="Calibri" panose="020F0502020204030204" pitchFamily="34" charset="0"/>
                <a:ea typeface="Calibri" panose="020F0502020204030204" pitchFamily="34" charset="0"/>
                <a:cs typeface="Calibri" panose="020F0502020204030204" pitchFamily="34" charset="0"/>
              </a:rPr>
              <a:t>Earlier Generation</a:t>
            </a:r>
            <a:endParaRPr lang="ko-KR" altLang="en-US" sz="900" b="1" dirty="0">
              <a:latin typeface="Calibri" panose="020F0502020204030204" pitchFamily="34" charset="0"/>
              <a:ea typeface="+mn-ea"/>
              <a:cs typeface="Calibri" panose="020F0502020204030204" pitchFamily="34" charset="0"/>
            </a:endParaRPr>
          </a:p>
        </p:txBody>
      </p:sp>
      <p:graphicFrame>
        <p:nvGraphicFramePr>
          <p:cNvPr id="2" name="표 1">
            <a:extLst>
              <a:ext uri="{FF2B5EF4-FFF2-40B4-BE49-F238E27FC236}">
                <a16:creationId xmlns:a16="http://schemas.microsoft.com/office/drawing/2014/main" id="{167A24E6-1AEE-DD61-C0CA-EE2EC8BF7398}"/>
              </a:ext>
            </a:extLst>
          </p:cNvPr>
          <p:cNvGraphicFramePr>
            <a:graphicFrameLocks noGrp="1"/>
          </p:cNvGraphicFramePr>
          <p:nvPr>
            <p:extLst>
              <p:ext uri="{D42A27DB-BD31-4B8C-83A1-F6EECF244321}">
                <p14:modId xmlns:p14="http://schemas.microsoft.com/office/powerpoint/2010/main" val="571246225"/>
              </p:ext>
            </p:extLst>
          </p:nvPr>
        </p:nvGraphicFramePr>
        <p:xfrm>
          <a:off x="2085060" y="3114359"/>
          <a:ext cx="6972396" cy="1376680"/>
        </p:xfrm>
        <a:graphic>
          <a:graphicData uri="http://schemas.openxmlformats.org/drawingml/2006/table">
            <a:tbl>
              <a:tblPr firstRow="1" bandRow="1">
                <a:tableStyleId>{93296810-A885-4BE3-A3E7-6D5BEEA58F35}</a:tableStyleId>
              </a:tblPr>
              <a:tblGrid>
                <a:gridCol w="3486198">
                  <a:extLst>
                    <a:ext uri="{9D8B030D-6E8A-4147-A177-3AD203B41FA5}">
                      <a16:colId xmlns:a16="http://schemas.microsoft.com/office/drawing/2014/main" val="947439665"/>
                    </a:ext>
                  </a:extLst>
                </a:gridCol>
                <a:gridCol w="3486198">
                  <a:extLst>
                    <a:ext uri="{9D8B030D-6E8A-4147-A177-3AD203B41FA5}">
                      <a16:colId xmlns:a16="http://schemas.microsoft.com/office/drawing/2014/main" val="739765106"/>
                    </a:ext>
                  </a:extLst>
                </a:gridCol>
              </a:tblGrid>
              <a:tr h="370840">
                <a:tc>
                  <a:txBody>
                    <a:bodyPr/>
                    <a:lstStyle/>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Micro-channel</a:t>
                      </a:r>
                      <a:r>
                        <a:rPr lang="ko-KR" altLang="en-US" sz="1200" dirty="0">
                          <a:solidFill>
                            <a:schemeClr val="tx1"/>
                          </a:solidFill>
                          <a:latin typeface="Calibri" panose="020F0502020204030204" pitchFamily="34" charset="0"/>
                          <a:cs typeface="Calibri" panose="020F0502020204030204" pitchFamily="34" charset="0"/>
                        </a:rPr>
                        <a:t> </a:t>
                      </a: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Formation</a:t>
                      </a:r>
                      <a:endParaRPr lang="ko-KR" altLang="en-US" sz="120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65000"/>
                      </a:schemeClr>
                    </a:solidFill>
                  </a:tcPr>
                </a:tc>
                <a:tc>
                  <a:txBody>
                    <a:bodyPr/>
                    <a:lstStyle/>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Mild Inflammatory Response</a:t>
                      </a:r>
                      <a:endParaRPr lang="ko-KR" altLang="en-US" sz="120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65000"/>
                      </a:schemeClr>
                    </a:solidFill>
                  </a:tcPr>
                </a:tc>
                <a:extLst>
                  <a:ext uri="{0D108BD9-81ED-4DB2-BD59-A6C34878D82A}">
                    <a16:rowId xmlns:a16="http://schemas.microsoft.com/office/drawing/2014/main" val="2203329156"/>
                  </a:ext>
                </a:extLst>
              </a:tr>
              <a:tr h="370840">
                <a:tc>
                  <a:txBody>
                    <a:bodyPr/>
                    <a:lstStyle/>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When applied topically, spicules penetrate the skin and form temporary microchannels. This process enhances transdermal absorption of active ingredients. </a:t>
                      </a:r>
                      <a:endParaRPr lang="ko-KR" altLang="en-US" sz="1200" dirty="0">
                        <a:solidFill>
                          <a:schemeClr val="tx1"/>
                        </a:solidFill>
                        <a:latin typeface="Calibri" panose="020F0502020204030204" pitchFamily="34" charset="0"/>
                        <a:cs typeface="Calibri" panose="020F0502020204030204" pitchFamily="34" charset="0"/>
                      </a:endParaRPr>
                    </a:p>
                  </a:txBody>
                  <a:tcPr>
                    <a:solidFill>
                      <a:schemeClr val="bg2"/>
                    </a:solidFill>
                  </a:tcPr>
                </a:tc>
                <a:tc>
                  <a:txBody>
                    <a:bodyPr/>
                    <a:lstStyle/>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The mechanical stimulation triggers a mild, controlled inflammatory response in the skin. </a:t>
                      </a:r>
                    </a:p>
                    <a:p>
                      <a:pPr algn="ctr" latinLnBrk="1"/>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This activates fibroblasts and promotes collagen synthesis and epidermal renewal, leading to firmer, more radiant skin.</a:t>
                      </a:r>
                      <a:endParaRPr lang="ko-KR" altLang="en-US" sz="1200" dirty="0">
                        <a:solidFill>
                          <a:schemeClr val="tx1"/>
                        </a:solidFill>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3379499808"/>
                  </a:ext>
                </a:extLst>
              </a:tr>
            </a:tbl>
          </a:graphicData>
        </a:graphic>
      </p:graphicFrame>
    </p:spTree>
    <p:extLst>
      <p:ext uri="{BB962C8B-B14F-4D97-AF65-F5344CB8AC3E}">
        <p14:creationId xmlns:p14="http://schemas.microsoft.com/office/powerpoint/2010/main" val="4028622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AC55B-4310-97C0-1C12-421B7E75FC5B}"/>
            </a:ext>
          </a:extLst>
        </p:cNvPr>
        <p:cNvGrpSpPr/>
        <p:nvPr/>
      </p:nvGrpSpPr>
      <p:grpSpPr>
        <a:xfrm>
          <a:off x="0" y="0"/>
          <a:ext cx="0" cy="0"/>
          <a:chOff x="0" y="0"/>
          <a:chExt cx="0" cy="0"/>
        </a:xfrm>
      </p:grpSpPr>
      <p:sp>
        <p:nvSpPr>
          <p:cNvPr id="7" name="직사각형 6">
            <a:extLst>
              <a:ext uri="{FF2B5EF4-FFF2-40B4-BE49-F238E27FC236}">
                <a16:creationId xmlns:a16="http://schemas.microsoft.com/office/drawing/2014/main" id="{CE24C9D3-C7C4-7144-F76E-01D1243063B0}"/>
              </a:ext>
            </a:extLst>
          </p:cNvPr>
          <p:cNvSpPr>
            <a:spLocks noChangeArrowheads="1"/>
          </p:cNvSpPr>
          <p:nvPr/>
        </p:nvSpPr>
        <p:spPr bwMode="auto">
          <a:xfrm>
            <a:off x="1590779" y="1988840"/>
            <a:ext cx="7970733" cy="4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highlight>
                  <a:srgbClr val="FFFFFF"/>
                </a:highlight>
                <a:latin typeface="Calibri" pitchFamily="34" charset="0"/>
              </a:rPr>
              <a:t>Strong skin adherence: The uniform fiber distribution increases skin contact area, enhancing adhesion and delivering more essence effectively to the skin.</a:t>
            </a:r>
          </a:p>
          <a:p>
            <a:pPr marL="285750" indent="-285750">
              <a:buFont typeface="Wingdings" panose="05000000000000000000" pitchFamily="2" charset="2"/>
              <a:buChar char="§"/>
            </a:pPr>
            <a:endParaRPr lang="en-US" altLang="ko-KR" sz="1600" dirty="0">
              <a:solidFill>
                <a:schemeClr val="tx1"/>
              </a:solidFill>
              <a:highlight>
                <a:srgbClr val="FFFFFF"/>
              </a:highlight>
              <a:latin typeface="Calibri" pitchFamily="34" charset="0"/>
            </a:endParaRPr>
          </a:p>
          <a:p>
            <a:pPr marL="285750" indent="-285750">
              <a:buFont typeface="Wingdings" panose="05000000000000000000" pitchFamily="2" charset="2"/>
              <a:buChar char="§"/>
            </a:pPr>
            <a:endParaRPr lang="en-US" altLang="ko-KR" sz="1600" dirty="0">
              <a:solidFill>
                <a:schemeClr val="tx1"/>
              </a:solidFill>
              <a:highlight>
                <a:srgbClr val="FFFFFF"/>
              </a:highlight>
              <a:latin typeface="Calibri" pitchFamily="34" charset="0"/>
            </a:endParaRPr>
          </a:p>
          <a:p>
            <a:pPr marL="285750" indent="-285750">
              <a:buFont typeface="Wingdings" panose="05000000000000000000" pitchFamily="2" charset="2"/>
              <a:buChar char="§"/>
            </a:pPr>
            <a:endParaRPr lang="en-US" altLang="ko-KR" sz="1600" dirty="0">
              <a:solidFill>
                <a:schemeClr val="tx1"/>
              </a:solidFill>
              <a:highlight>
                <a:srgbClr val="FFFFFF"/>
              </a:highlight>
              <a:latin typeface="Calibri" pitchFamily="34" charset="0"/>
            </a:endParaRPr>
          </a:p>
          <a:p>
            <a:pPr marL="285750" indent="-285750">
              <a:buFont typeface="Wingdings" panose="05000000000000000000" pitchFamily="2" charset="2"/>
              <a:buChar char="§"/>
            </a:pPr>
            <a:endParaRPr lang="en-US" altLang="ko-KR" sz="1600" dirty="0">
              <a:solidFill>
                <a:schemeClr val="tx1"/>
              </a:solidFill>
              <a:highlight>
                <a:srgbClr val="FFFFFF"/>
              </a:highlight>
              <a:latin typeface="Calibri" pitchFamily="34" charset="0"/>
            </a:endParaRPr>
          </a:p>
          <a:p>
            <a:endParaRPr lang="en-US" altLang="ko-KR" sz="1600" dirty="0">
              <a:solidFill>
                <a:schemeClr val="tx1"/>
              </a:solidFill>
              <a:highlight>
                <a:srgbClr val="FFFFFF"/>
              </a:highlight>
              <a:latin typeface="Calibri" pitchFamily="34" charset="0"/>
            </a:endParaRPr>
          </a:p>
          <a:p>
            <a:pPr marL="285750" indent="-285750">
              <a:buFont typeface="Wingdings" panose="05000000000000000000" pitchFamily="2" charset="2"/>
              <a:buChar char="§"/>
            </a:pPr>
            <a:r>
              <a:rPr lang="en-US" altLang="ko-KR" sz="1600" dirty="0">
                <a:solidFill>
                  <a:schemeClr val="tx1"/>
                </a:solidFill>
                <a:highlight>
                  <a:srgbClr val="FFFFFF"/>
                </a:highlight>
                <a:latin typeface="Calibri" pitchFamily="34" charset="0"/>
              </a:rPr>
              <a:t>Exceptional transparency</a:t>
            </a:r>
          </a:p>
          <a:p>
            <a:pPr marL="285750" indent="-285750">
              <a:buFont typeface="Wingdings" panose="05000000000000000000" pitchFamily="2" charset="2"/>
              <a:buChar char="§"/>
            </a:pPr>
            <a:r>
              <a:rPr lang="en-US" altLang="ko-KR" sz="1600" dirty="0">
                <a:solidFill>
                  <a:schemeClr val="tx1"/>
                </a:solidFill>
                <a:highlight>
                  <a:srgbClr val="FFFFFF"/>
                </a:highlight>
                <a:latin typeface="Calibri" pitchFamily="34" charset="0"/>
              </a:rPr>
              <a:t>Soft and gentle texture</a:t>
            </a:r>
          </a:p>
          <a:p>
            <a:pPr marL="285750" indent="-285750">
              <a:buFont typeface="Wingdings" panose="05000000000000000000" pitchFamily="2" charset="2"/>
              <a:buChar char="§"/>
            </a:pPr>
            <a:r>
              <a:rPr lang="en-US" altLang="ko-KR" sz="1600" dirty="0">
                <a:solidFill>
                  <a:schemeClr val="tx1"/>
                </a:solidFill>
                <a:highlight>
                  <a:srgbClr val="FFFFFF"/>
                </a:highlight>
                <a:latin typeface="Calibri" pitchFamily="34" charset="0"/>
              </a:rPr>
              <a:t>Excellent breathability</a:t>
            </a:r>
          </a:p>
          <a:p>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sp>
        <p:nvSpPr>
          <p:cNvPr id="17" name="직사각형 16">
            <a:extLst>
              <a:ext uri="{FF2B5EF4-FFF2-40B4-BE49-F238E27FC236}">
                <a16:creationId xmlns:a16="http://schemas.microsoft.com/office/drawing/2014/main" id="{DA75EBE9-2BB7-C934-E17B-0229F3758808}"/>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74A4FBEE-9641-0488-2C6F-93923591F7D8}"/>
              </a:ext>
            </a:extLst>
          </p:cNvPr>
          <p:cNvSpPr txBox="1"/>
          <p:nvPr/>
        </p:nvSpPr>
        <p:spPr>
          <a:xfrm>
            <a:off x="1722741" y="1412776"/>
            <a:ext cx="2646622"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Ultra-Thin Lyocell Sheet</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9D121F49-F454-0FDD-F0DF-FDE96ABA7ABD}"/>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sp>
        <p:nvSpPr>
          <p:cNvPr id="2" name="제목 1">
            <a:extLst>
              <a:ext uri="{FF2B5EF4-FFF2-40B4-BE49-F238E27FC236}">
                <a16:creationId xmlns:a16="http://schemas.microsoft.com/office/drawing/2014/main" id="{989377FF-2C12-8BA2-A3FB-B0DECDDB9E23}"/>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sp>
        <p:nvSpPr>
          <p:cNvPr id="5" name="TextBox 4">
            <a:extLst>
              <a:ext uri="{FF2B5EF4-FFF2-40B4-BE49-F238E27FC236}">
                <a16:creationId xmlns:a16="http://schemas.microsoft.com/office/drawing/2014/main" id="{AD478448-3D7F-51FA-0F26-41BD6C0E06B2}"/>
              </a:ext>
            </a:extLst>
          </p:cNvPr>
          <p:cNvSpPr txBox="1"/>
          <p:nvPr/>
        </p:nvSpPr>
        <p:spPr>
          <a:xfrm>
            <a:off x="1948385" y="3537605"/>
            <a:ext cx="1769535" cy="246221"/>
          </a:xfrm>
          <a:prstGeom prst="rect">
            <a:avLst/>
          </a:prstGeom>
          <a:noFill/>
        </p:spPr>
        <p:txBody>
          <a:bodyPr wrap="square" rtlCol="0">
            <a:spAutoFit/>
          </a:bodyPr>
          <a:lstStyle/>
          <a:p>
            <a:r>
              <a:rPr lang="en-US" altLang="ko-KR" sz="1000" dirty="0">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rPr>
              <a:t>-GENOSYS lyocell sheet-</a:t>
            </a:r>
            <a:endParaRPr lang="ko-KR" altLang="en-US" sz="1000" dirty="0">
              <a:solidFill>
                <a:schemeClr val="tx1"/>
              </a:solidFill>
              <a:highlight>
                <a:srgbClr val="FFFFFF"/>
              </a:highlight>
              <a:latin typeface="Calibri" panose="020F0502020204030204" pitchFamily="34" charset="0"/>
              <a:cs typeface="Calibri" panose="020F0502020204030204" pitchFamily="34" charset="0"/>
            </a:endParaRPr>
          </a:p>
        </p:txBody>
      </p:sp>
      <p:pic>
        <p:nvPicPr>
          <p:cNvPr id="9" name="그림 8">
            <a:extLst>
              <a:ext uri="{FF2B5EF4-FFF2-40B4-BE49-F238E27FC236}">
                <a16:creationId xmlns:a16="http://schemas.microsoft.com/office/drawing/2014/main" id="{65BA5285-DA2C-254A-F318-997A238C07F9}"/>
              </a:ext>
            </a:extLst>
          </p:cNvPr>
          <p:cNvPicPr>
            <a:picLocks noChangeAspect="1"/>
          </p:cNvPicPr>
          <p:nvPr/>
        </p:nvPicPr>
        <p:blipFill>
          <a:blip r:embed="rId3"/>
          <a:stretch>
            <a:fillRect/>
          </a:stretch>
        </p:blipFill>
        <p:spPr>
          <a:xfrm>
            <a:off x="1954462" y="2791147"/>
            <a:ext cx="2963642" cy="797095"/>
          </a:xfrm>
          <a:prstGeom prst="rect">
            <a:avLst/>
          </a:prstGeom>
        </p:spPr>
      </p:pic>
      <p:sp>
        <p:nvSpPr>
          <p:cNvPr id="10" name="TextBox 9">
            <a:extLst>
              <a:ext uri="{FF2B5EF4-FFF2-40B4-BE49-F238E27FC236}">
                <a16:creationId xmlns:a16="http://schemas.microsoft.com/office/drawing/2014/main" id="{F3AC8D63-C217-C33B-65A2-F61658A005D8}"/>
              </a:ext>
            </a:extLst>
          </p:cNvPr>
          <p:cNvSpPr txBox="1"/>
          <p:nvPr/>
        </p:nvSpPr>
        <p:spPr>
          <a:xfrm>
            <a:off x="3679899" y="3512419"/>
            <a:ext cx="1400714" cy="246221"/>
          </a:xfrm>
          <a:prstGeom prst="rect">
            <a:avLst/>
          </a:prstGeom>
          <a:noFill/>
        </p:spPr>
        <p:txBody>
          <a:bodyPr wrap="square" rtlCol="0">
            <a:spAutoFit/>
          </a:bodyPr>
          <a:lstStyle/>
          <a:p>
            <a:r>
              <a:rPr lang="en-US" altLang="ko-KR" sz="1000" dirty="0">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rPr>
              <a:t>-Comparison sheet-</a:t>
            </a:r>
            <a:endParaRPr lang="ko-KR" altLang="en-US" sz="1000" dirty="0">
              <a:solidFill>
                <a:schemeClr val="tx1"/>
              </a:solidFill>
              <a:highlight>
                <a:srgbClr val="FFFFFF"/>
              </a:highligh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6C7115A-7611-91F0-5735-6A31D5BE63EA}"/>
              </a:ext>
            </a:extLst>
          </p:cNvPr>
          <p:cNvSpPr txBox="1"/>
          <p:nvPr/>
        </p:nvSpPr>
        <p:spPr>
          <a:xfrm>
            <a:off x="1915230" y="2564904"/>
            <a:ext cx="3362914" cy="276999"/>
          </a:xfrm>
          <a:prstGeom prst="rect">
            <a:avLst/>
          </a:prstGeom>
          <a:noFill/>
        </p:spPr>
        <p:txBody>
          <a:bodyPr wrap="square" rtlCol="0">
            <a:spAutoFit/>
          </a:bodyPr>
          <a:lstStyle/>
          <a:p>
            <a:r>
              <a:rPr lang="en-US" altLang="ko-KR" sz="1200" b="1" dirty="0">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rPr>
              <a:t>[Uniformity Test After Fiber Impregnation]</a:t>
            </a:r>
            <a:endParaRPr lang="ko-KR" altLang="en-US" sz="1200" b="1" dirty="0">
              <a:solidFill>
                <a:schemeClr val="tx1"/>
              </a:solidFill>
              <a:highlight>
                <a:srgbClr val="FFFFFF"/>
              </a:highlight>
              <a:latin typeface="Calibri" panose="020F0502020204030204" pitchFamily="34" charset="0"/>
              <a:cs typeface="Calibri" panose="020F0502020204030204" pitchFamily="34" charset="0"/>
            </a:endParaRPr>
          </a:p>
        </p:txBody>
      </p:sp>
      <p:sp>
        <p:nvSpPr>
          <p:cNvPr id="12" name="직사각형 11">
            <a:extLst>
              <a:ext uri="{FF2B5EF4-FFF2-40B4-BE49-F238E27FC236}">
                <a16:creationId xmlns:a16="http://schemas.microsoft.com/office/drawing/2014/main" id="{E1A448E5-AEF1-69B2-A749-8E6FFD917112}"/>
              </a:ext>
            </a:extLst>
          </p:cNvPr>
          <p:cNvSpPr/>
          <p:nvPr/>
        </p:nvSpPr>
        <p:spPr>
          <a:xfrm>
            <a:off x="1556570" y="4849540"/>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3" name="TextBox 12">
            <a:extLst>
              <a:ext uri="{FF2B5EF4-FFF2-40B4-BE49-F238E27FC236}">
                <a16:creationId xmlns:a16="http://schemas.microsoft.com/office/drawing/2014/main" id="{F0F2C466-91CA-AA15-8B5E-796708ED2EC6}"/>
              </a:ext>
            </a:extLst>
          </p:cNvPr>
          <p:cNvSpPr txBox="1"/>
          <p:nvPr/>
        </p:nvSpPr>
        <p:spPr>
          <a:xfrm>
            <a:off x="1722741" y="4776712"/>
            <a:ext cx="2550442"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Formulation Highlights</a:t>
            </a:r>
            <a:endParaRPr lang="ko-KR" altLang="en-US" sz="2000" dirty="0">
              <a:solidFill>
                <a:schemeClr val="tx1"/>
              </a:solidFill>
              <a:latin typeface="Calibri" pitchFamily="34" charset="0"/>
            </a:endParaRPr>
          </a:p>
        </p:txBody>
      </p:sp>
      <p:sp>
        <p:nvSpPr>
          <p:cNvPr id="14" name="직사각형 13">
            <a:extLst>
              <a:ext uri="{FF2B5EF4-FFF2-40B4-BE49-F238E27FC236}">
                <a16:creationId xmlns:a16="http://schemas.microsoft.com/office/drawing/2014/main" id="{BF92A7B1-8C45-9658-7834-0FC47238B721}"/>
              </a:ext>
            </a:extLst>
          </p:cNvPr>
          <p:cNvSpPr>
            <a:spLocks noChangeArrowheads="1"/>
          </p:cNvSpPr>
          <p:nvPr/>
        </p:nvSpPr>
        <p:spPr bwMode="auto">
          <a:xfrm>
            <a:off x="1590778" y="5301208"/>
            <a:ext cx="7970733" cy="35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highlight>
                  <a:srgbClr val="FFFFFF"/>
                </a:highlight>
                <a:latin typeface="Calibri" pitchFamily="34" charset="0"/>
              </a:rPr>
              <a:t>A dual-effect formula featuring PDRN extracted from salmon milt, barrier-strengthening panthenol, and naturally derived ceramides. It has a watery, lightweight texture that absorbs effortlessly, yet fills the skin from within with firm, dense hydration — soft on the outside, resilient on the inside.</a:t>
            </a:r>
          </a:p>
          <a:p>
            <a:pPr marL="285750" indent="-285750">
              <a:buFont typeface="Wingdings" panose="05000000000000000000" pitchFamily="2" charset="2"/>
              <a:buChar char="§"/>
            </a:pPr>
            <a:endParaRPr lang="en-US" altLang="ko-KR" sz="1600" dirty="0">
              <a:solidFill>
                <a:schemeClr val="tx1"/>
              </a:solidFill>
              <a:highlight>
                <a:srgbClr val="FFFFFF"/>
              </a:highlight>
              <a:latin typeface="Calibri" pitchFamily="34" charset="0"/>
            </a:endParaRPr>
          </a:p>
          <a:p>
            <a:pPr marL="285750" indent="-285750">
              <a:buFont typeface="Wingdings" panose="05000000000000000000" pitchFamily="2" charset="2"/>
              <a:buChar char="§"/>
            </a:pPr>
            <a:endParaRPr lang="en-US" altLang="ko-KR" sz="1600" dirty="0">
              <a:solidFill>
                <a:schemeClr val="tx1"/>
              </a:solidFill>
              <a:highlight>
                <a:srgbClr val="FFFFFF"/>
              </a:highlight>
              <a:latin typeface="Calibri" pitchFamily="34" charset="0"/>
            </a:endParaRPr>
          </a:p>
          <a:p>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pic>
        <p:nvPicPr>
          <p:cNvPr id="16" name="그림 15">
            <a:extLst>
              <a:ext uri="{FF2B5EF4-FFF2-40B4-BE49-F238E27FC236}">
                <a16:creationId xmlns:a16="http://schemas.microsoft.com/office/drawing/2014/main" id="{08B879EB-C913-2531-BBC1-DBB9B2762982}"/>
              </a:ext>
            </a:extLst>
          </p:cNvPr>
          <p:cNvPicPr>
            <a:picLocks noChangeAspect="1"/>
          </p:cNvPicPr>
          <p:nvPr/>
        </p:nvPicPr>
        <p:blipFill>
          <a:blip r:embed="rId4"/>
          <a:stretch>
            <a:fillRect/>
          </a:stretch>
        </p:blipFill>
        <p:spPr>
          <a:xfrm>
            <a:off x="5182110" y="2661965"/>
            <a:ext cx="2237718" cy="1994297"/>
          </a:xfrm>
          <a:prstGeom prst="rect">
            <a:avLst/>
          </a:prstGeom>
        </p:spPr>
      </p:pic>
    </p:spTree>
    <p:extLst>
      <p:ext uri="{BB962C8B-B14F-4D97-AF65-F5344CB8AC3E}">
        <p14:creationId xmlns:p14="http://schemas.microsoft.com/office/powerpoint/2010/main" val="9334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5592101C-7187-4C14-AA3F-DF68B1A10EC4}"/>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28" name="TextBox 27">
            <a:extLst>
              <a:ext uri="{FF2B5EF4-FFF2-40B4-BE49-F238E27FC236}">
                <a16:creationId xmlns:a16="http://schemas.microsoft.com/office/drawing/2014/main" id="{EB938611-40D2-4BB0-91EE-8A049433481C}"/>
              </a:ext>
            </a:extLst>
          </p:cNvPr>
          <p:cNvSpPr txBox="1"/>
          <p:nvPr/>
        </p:nvSpPr>
        <p:spPr>
          <a:xfrm>
            <a:off x="1722741" y="1412776"/>
            <a:ext cx="7135992"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Clinical Trial – Improvement of Skin Barrier Against External Stimuli</a:t>
            </a:r>
            <a:endParaRPr lang="ko-KR" altLang="en-US" sz="2000" dirty="0">
              <a:solidFill>
                <a:schemeClr val="tx1"/>
              </a:solidFill>
              <a:latin typeface="Calibri" pitchFamily="34" charset="0"/>
              <a:ea typeface="+mn-ea"/>
            </a:endParaRPr>
          </a:p>
        </p:txBody>
      </p:sp>
      <p:sp>
        <p:nvSpPr>
          <p:cNvPr id="4" name="제목 1">
            <a:extLst>
              <a:ext uri="{FF2B5EF4-FFF2-40B4-BE49-F238E27FC236}">
                <a16:creationId xmlns:a16="http://schemas.microsoft.com/office/drawing/2014/main" id="{99B7380F-3F86-35C6-0CF3-5B6B21870468}"/>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pic>
        <p:nvPicPr>
          <p:cNvPr id="5" name="그림 4">
            <a:extLst>
              <a:ext uri="{FF2B5EF4-FFF2-40B4-BE49-F238E27FC236}">
                <a16:creationId xmlns:a16="http://schemas.microsoft.com/office/drawing/2014/main" id="{38EC9632-7B4E-8491-2AFE-548E19E63776}"/>
              </a:ext>
            </a:extLst>
          </p:cNvPr>
          <p:cNvPicPr>
            <a:picLocks noChangeAspect="1"/>
          </p:cNvPicPr>
          <p:nvPr/>
        </p:nvPicPr>
        <p:blipFill>
          <a:blip r:embed="rId3"/>
          <a:stretch>
            <a:fillRect/>
          </a:stretch>
        </p:blipFill>
        <p:spPr>
          <a:xfrm>
            <a:off x="6312596" y="2262566"/>
            <a:ext cx="2981741" cy="1133633"/>
          </a:xfrm>
          <a:prstGeom prst="rect">
            <a:avLst/>
          </a:prstGeom>
        </p:spPr>
      </p:pic>
      <p:pic>
        <p:nvPicPr>
          <p:cNvPr id="6" name="그림 5">
            <a:extLst>
              <a:ext uri="{FF2B5EF4-FFF2-40B4-BE49-F238E27FC236}">
                <a16:creationId xmlns:a16="http://schemas.microsoft.com/office/drawing/2014/main" id="{9BC9CE13-FE06-13EB-4CEC-3FFA2ED32332}"/>
              </a:ext>
            </a:extLst>
          </p:cNvPr>
          <p:cNvPicPr>
            <a:picLocks noChangeAspect="1"/>
          </p:cNvPicPr>
          <p:nvPr/>
        </p:nvPicPr>
        <p:blipFill>
          <a:blip r:embed="rId4"/>
          <a:stretch>
            <a:fillRect/>
          </a:stretch>
        </p:blipFill>
        <p:spPr>
          <a:xfrm>
            <a:off x="6301838" y="3406957"/>
            <a:ext cx="2981741" cy="1162212"/>
          </a:xfrm>
          <a:prstGeom prst="rect">
            <a:avLst/>
          </a:prstGeom>
        </p:spPr>
      </p:pic>
      <p:pic>
        <p:nvPicPr>
          <p:cNvPr id="7" name="그림 6">
            <a:extLst>
              <a:ext uri="{FF2B5EF4-FFF2-40B4-BE49-F238E27FC236}">
                <a16:creationId xmlns:a16="http://schemas.microsoft.com/office/drawing/2014/main" id="{A6BBE357-F715-0F3C-B471-5411BE8D68ED}"/>
              </a:ext>
            </a:extLst>
          </p:cNvPr>
          <p:cNvPicPr>
            <a:picLocks noChangeAspect="1"/>
          </p:cNvPicPr>
          <p:nvPr/>
        </p:nvPicPr>
        <p:blipFill>
          <a:blip r:embed="rId5"/>
          <a:stretch>
            <a:fillRect/>
          </a:stretch>
        </p:blipFill>
        <p:spPr>
          <a:xfrm>
            <a:off x="6308251" y="4558411"/>
            <a:ext cx="3010320" cy="1143160"/>
          </a:xfrm>
          <a:prstGeom prst="rect">
            <a:avLst/>
          </a:prstGeom>
        </p:spPr>
      </p:pic>
      <p:sp>
        <p:nvSpPr>
          <p:cNvPr id="8" name="TextBox 7">
            <a:extLst>
              <a:ext uri="{FF2B5EF4-FFF2-40B4-BE49-F238E27FC236}">
                <a16:creationId xmlns:a16="http://schemas.microsoft.com/office/drawing/2014/main" id="{2C0091D1-CB81-6712-BE39-CF92F6C3655A}"/>
              </a:ext>
            </a:extLst>
          </p:cNvPr>
          <p:cNvSpPr txBox="1"/>
          <p:nvPr/>
        </p:nvSpPr>
        <p:spPr>
          <a:xfrm>
            <a:off x="5142153" y="2510608"/>
            <a:ext cx="1324593" cy="533479"/>
          </a:xfrm>
          <a:prstGeom prst="rect">
            <a:avLst/>
          </a:prstGeom>
          <a:noFill/>
        </p:spPr>
        <p:txBody>
          <a:bodyPr wrap="square">
            <a:spAutoFit/>
          </a:bodyPr>
          <a:lstStyle/>
          <a:p>
            <a:pPr algn="ctr" fontAlgn="base" latinLnBrk="1">
              <a:spcAft>
                <a:spcPts val="800"/>
              </a:spcAft>
              <a:buNone/>
            </a:pPr>
            <a:r>
              <a:rPr lang="en-US" altLang="ko-KR"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Mid-40s</a:t>
            </a:r>
          </a:p>
          <a:p>
            <a:pPr algn="ctr" fontAlgn="base" latinLnBrk="1">
              <a:spcAft>
                <a:spcPts val="800"/>
              </a:spcAft>
              <a:buNone/>
            </a:pPr>
            <a:r>
              <a:rPr lang="en-US" altLang="ko-KR"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normal to dry skin</a:t>
            </a:r>
            <a:endParaRPr lang="ko-KR" altLang="ko-KR" sz="1100" kern="100" dirty="0">
              <a:effectLst/>
              <a:latin typeface="Calibri" panose="020F0502020204030204" pitchFamily="34" charset="0"/>
              <a:ea typeface="맑은 고딕" panose="020B0503020000020004" pitchFamily="50" charset="-127"/>
              <a:cs typeface="Calibri" panose="020F0502020204030204" pitchFamily="34" charset="0"/>
            </a:endParaRPr>
          </a:p>
        </p:txBody>
      </p:sp>
      <p:sp>
        <p:nvSpPr>
          <p:cNvPr id="9" name="TextBox 8">
            <a:extLst>
              <a:ext uri="{FF2B5EF4-FFF2-40B4-BE49-F238E27FC236}">
                <a16:creationId xmlns:a16="http://schemas.microsoft.com/office/drawing/2014/main" id="{6C50403C-5F09-C157-F833-F091A9AA6F83}"/>
              </a:ext>
            </a:extLst>
          </p:cNvPr>
          <p:cNvSpPr txBox="1"/>
          <p:nvPr/>
        </p:nvSpPr>
        <p:spPr>
          <a:xfrm>
            <a:off x="5142154" y="3669289"/>
            <a:ext cx="1342749" cy="533479"/>
          </a:xfrm>
          <a:prstGeom prst="rect">
            <a:avLst/>
          </a:prstGeom>
          <a:noFill/>
        </p:spPr>
        <p:txBody>
          <a:bodyPr wrap="square">
            <a:spAutoFit/>
          </a:bodyPr>
          <a:lstStyle/>
          <a:p>
            <a:pPr algn="ctr" fontAlgn="base" latinLnBrk="1">
              <a:spcAft>
                <a:spcPts val="800"/>
              </a:spcAft>
              <a:buNone/>
            </a:pPr>
            <a:r>
              <a:rPr lang="en-US" altLang="ko-KR" sz="1100" dirty="0">
                <a:solidFill>
                  <a:srgbClr val="000000"/>
                </a:solidFill>
                <a:latin typeface="Calibri" panose="020F0502020204030204" pitchFamily="34" charset="0"/>
                <a:ea typeface="Calibri" panose="020F0502020204030204" pitchFamily="34" charset="0"/>
                <a:cs typeface="Calibri" panose="020F0502020204030204" pitchFamily="34" charset="0"/>
              </a:rPr>
              <a:t>Late 50s</a:t>
            </a:r>
            <a:endParaRPr lang="ko-KR" altLang="en-US" sz="1100" kern="12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endParaRPr>
          </a:p>
          <a:p>
            <a:pPr algn="ctr">
              <a:spcAft>
                <a:spcPts val="800"/>
              </a:spcAft>
            </a:pPr>
            <a:r>
              <a:rPr lang="en-US" altLang="ko-KR" sz="1100" dirty="0">
                <a:solidFill>
                  <a:srgbClr val="000000"/>
                </a:solidFill>
                <a:latin typeface="Calibri" panose="020F0502020204030204" pitchFamily="34" charset="0"/>
                <a:ea typeface="Calibri" panose="020F0502020204030204" pitchFamily="34" charset="0"/>
                <a:cs typeface="Calibri" panose="020F0502020204030204" pitchFamily="34" charset="0"/>
              </a:rPr>
              <a:t>normal to dry skin</a:t>
            </a:r>
            <a:endParaRPr lang="ko-KR" altLang="en-US" sz="1100" kern="12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endParaRPr>
          </a:p>
        </p:txBody>
      </p:sp>
      <p:sp>
        <p:nvSpPr>
          <p:cNvPr id="10" name="TextBox 9">
            <a:extLst>
              <a:ext uri="{FF2B5EF4-FFF2-40B4-BE49-F238E27FC236}">
                <a16:creationId xmlns:a16="http://schemas.microsoft.com/office/drawing/2014/main" id="{AFD5DE48-F2C9-5BBB-0A02-A2179061AF3B}"/>
              </a:ext>
            </a:extLst>
          </p:cNvPr>
          <p:cNvSpPr txBox="1"/>
          <p:nvPr/>
        </p:nvSpPr>
        <p:spPr>
          <a:xfrm>
            <a:off x="5123996" y="4811217"/>
            <a:ext cx="1342749" cy="533479"/>
          </a:xfrm>
          <a:prstGeom prst="rect">
            <a:avLst/>
          </a:prstGeom>
          <a:noFill/>
        </p:spPr>
        <p:txBody>
          <a:bodyPr wrap="square">
            <a:spAutoFit/>
          </a:bodyPr>
          <a:lstStyle/>
          <a:p>
            <a:pPr algn="ctr">
              <a:spcAft>
                <a:spcPts val="800"/>
              </a:spcAft>
            </a:pPr>
            <a:r>
              <a:rPr lang="en-US" altLang="ko-KR" sz="1100" dirty="0">
                <a:solidFill>
                  <a:srgbClr val="000000"/>
                </a:solidFill>
                <a:latin typeface="Calibri" panose="020F0502020204030204" pitchFamily="34" charset="0"/>
                <a:ea typeface="Calibri" panose="020F0502020204030204" pitchFamily="34" charset="0"/>
                <a:cs typeface="Calibri" panose="020F0502020204030204" pitchFamily="34" charset="0"/>
              </a:rPr>
              <a:t>Mid-40s</a:t>
            </a:r>
          </a:p>
          <a:p>
            <a:pPr algn="ctr">
              <a:spcAft>
                <a:spcPts val="800"/>
              </a:spcAft>
            </a:pPr>
            <a:r>
              <a:rPr lang="en-US" altLang="ko-KR" sz="1100" dirty="0">
                <a:solidFill>
                  <a:srgbClr val="000000"/>
                </a:solidFill>
                <a:latin typeface="Calibri" panose="020F0502020204030204" pitchFamily="34" charset="0"/>
                <a:ea typeface="Calibri" panose="020F0502020204030204" pitchFamily="34" charset="0"/>
                <a:cs typeface="Calibri" panose="020F0502020204030204" pitchFamily="34" charset="0"/>
              </a:rPr>
              <a:t> normal to dry skin</a:t>
            </a:r>
            <a:endParaRPr lang="ko-KR" altLang="en-US" sz="1100" kern="12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endParaRPr>
          </a:p>
        </p:txBody>
      </p:sp>
      <p:sp>
        <p:nvSpPr>
          <p:cNvPr id="11" name="TextBox 10">
            <a:extLst>
              <a:ext uri="{FF2B5EF4-FFF2-40B4-BE49-F238E27FC236}">
                <a16:creationId xmlns:a16="http://schemas.microsoft.com/office/drawing/2014/main" id="{03AD353E-9CD1-6CD2-6757-ABF99BE5415F}"/>
              </a:ext>
            </a:extLst>
          </p:cNvPr>
          <p:cNvSpPr txBox="1"/>
          <p:nvPr/>
        </p:nvSpPr>
        <p:spPr>
          <a:xfrm>
            <a:off x="6066934" y="1988840"/>
            <a:ext cx="1607840" cy="261610"/>
          </a:xfrm>
          <a:prstGeom prst="rect">
            <a:avLst/>
          </a:prstGeom>
          <a:noFill/>
        </p:spPr>
        <p:txBody>
          <a:bodyPr wrap="square">
            <a:spAutoFit/>
          </a:bodyPr>
          <a:lstStyle/>
          <a:p>
            <a:pPr algn="ctr" fontAlgn="base" latinLnBrk="1">
              <a:spcAft>
                <a:spcPts val="800"/>
              </a:spcAft>
              <a:buNone/>
            </a:pPr>
            <a:r>
              <a:rPr lang="en-US" altLang="ko-KR" sz="1100" dirty="0">
                <a:solidFill>
                  <a:srgbClr val="000000"/>
                </a:solidFill>
                <a:latin typeface="Calibri" panose="020F0502020204030204" pitchFamily="34" charset="0"/>
                <a:ea typeface="맑은 고딕" panose="020B0503020000020004" pitchFamily="50" charset="-127"/>
                <a:cs typeface="Calibri" panose="020F0502020204030204" pitchFamily="34" charset="0"/>
              </a:rPr>
              <a:t>After physical stimuli</a:t>
            </a:r>
            <a:endParaRPr lang="ko-KR" altLang="ko-KR" sz="1100" kern="100" dirty="0">
              <a:effectLst/>
              <a:latin typeface="Calibri" panose="020F0502020204030204" pitchFamily="34" charset="0"/>
              <a:ea typeface="맑은 고딕" panose="020B0503020000020004" pitchFamily="50" charset="-127"/>
              <a:cs typeface="Calibri" panose="020F0502020204030204" pitchFamily="34" charset="0"/>
            </a:endParaRPr>
          </a:p>
        </p:txBody>
      </p:sp>
      <p:sp>
        <p:nvSpPr>
          <p:cNvPr id="12" name="TextBox 11">
            <a:extLst>
              <a:ext uri="{FF2B5EF4-FFF2-40B4-BE49-F238E27FC236}">
                <a16:creationId xmlns:a16="http://schemas.microsoft.com/office/drawing/2014/main" id="{EB1441B3-F12F-F39F-B9C7-3E283015284D}"/>
              </a:ext>
            </a:extLst>
          </p:cNvPr>
          <p:cNvSpPr txBox="1"/>
          <p:nvPr/>
        </p:nvSpPr>
        <p:spPr>
          <a:xfrm>
            <a:off x="7802501" y="1993451"/>
            <a:ext cx="1831019" cy="261610"/>
          </a:xfrm>
          <a:prstGeom prst="rect">
            <a:avLst/>
          </a:prstGeom>
          <a:noFill/>
        </p:spPr>
        <p:txBody>
          <a:bodyPr wrap="square">
            <a:spAutoFit/>
          </a:bodyPr>
          <a:lstStyle/>
          <a:p>
            <a:pPr algn="ctr" fontAlgn="base" latinLnBrk="1">
              <a:spcAft>
                <a:spcPts val="800"/>
              </a:spcAft>
              <a:buNone/>
            </a:pPr>
            <a:r>
              <a:rPr lang="en-US" altLang="ko-KR" sz="1100" dirty="0">
                <a:solidFill>
                  <a:srgbClr val="000000"/>
                </a:solidFill>
                <a:latin typeface="Calibri" panose="020F0502020204030204" pitchFamily="34" charset="0"/>
                <a:ea typeface="맑은 고딕" panose="020B0503020000020004" pitchFamily="50" charset="-127"/>
                <a:cs typeface="Calibri" panose="020F0502020204030204" pitchFamily="34" charset="0"/>
              </a:rPr>
              <a:t>After using the product</a:t>
            </a:r>
            <a:endParaRPr lang="ko-KR" altLang="ko-KR" sz="1100" kern="100" dirty="0">
              <a:effectLst/>
              <a:latin typeface="Calibri" panose="020F0502020204030204" pitchFamily="34" charset="0"/>
              <a:ea typeface="맑은 고딕" panose="020B0503020000020004" pitchFamily="50" charset="-127"/>
              <a:cs typeface="Calibri" panose="020F0502020204030204" pitchFamily="34" charset="0"/>
            </a:endParaRPr>
          </a:p>
        </p:txBody>
      </p:sp>
      <p:cxnSp>
        <p:nvCxnSpPr>
          <p:cNvPr id="14" name="직선 연결선 13">
            <a:extLst>
              <a:ext uri="{FF2B5EF4-FFF2-40B4-BE49-F238E27FC236}">
                <a16:creationId xmlns:a16="http://schemas.microsoft.com/office/drawing/2014/main" id="{ABF312BF-4B82-0C95-10C3-983DB0AAB021}"/>
              </a:ext>
            </a:extLst>
          </p:cNvPr>
          <p:cNvCxnSpPr>
            <a:cxnSpLocks/>
          </p:cNvCxnSpPr>
          <p:nvPr/>
        </p:nvCxnSpPr>
        <p:spPr>
          <a:xfrm>
            <a:off x="5304484" y="2233590"/>
            <a:ext cx="42120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직선 연결선 28">
            <a:extLst>
              <a:ext uri="{FF2B5EF4-FFF2-40B4-BE49-F238E27FC236}">
                <a16:creationId xmlns:a16="http://schemas.microsoft.com/office/drawing/2014/main" id="{73CAA11B-471A-C476-0313-BFF11C1188C5}"/>
              </a:ext>
            </a:extLst>
          </p:cNvPr>
          <p:cNvCxnSpPr>
            <a:cxnSpLocks/>
          </p:cNvCxnSpPr>
          <p:nvPr/>
        </p:nvCxnSpPr>
        <p:spPr>
          <a:xfrm>
            <a:off x="5304484" y="3396199"/>
            <a:ext cx="42120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1" name="직선 연결선 30">
            <a:extLst>
              <a:ext uri="{FF2B5EF4-FFF2-40B4-BE49-F238E27FC236}">
                <a16:creationId xmlns:a16="http://schemas.microsoft.com/office/drawing/2014/main" id="{9F585D0A-DAA2-C084-79C4-0C94D1D09EA1}"/>
              </a:ext>
            </a:extLst>
          </p:cNvPr>
          <p:cNvCxnSpPr>
            <a:cxnSpLocks/>
          </p:cNvCxnSpPr>
          <p:nvPr/>
        </p:nvCxnSpPr>
        <p:spPr>
          <a:xfrm>
            <a:off x="5304484" y="4558411"/>
            <a:ext cx="42120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2" name="직선 연결선 31">
            <a:extLst>
              <a:ext uri="{FF2B5EF4-FFF2-40B4-BE49-F238E27FC236}">
                <a16:creationId xmlns:a16="http://schemas.microsoft.com/office/drawing/2014/main" id="{D8335F0E-E2AE-CA25-7703-3F173778B16F}"/>
              </a:ext>
            </a:extLst>
          </p:cNvPr>
          <p:cNvCxnSpPr>
            <a:cxnSpLocks/>
          </p:cNvCxnSpPr>
          <p:nvPr/>
        </p:nvCxnSpPr>
        <p:spPr>
          <a:xfrm>
            <a:off x="5304484" y="5716581"/>
            <a:ext cx="42120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graphicFrame>
        <p:nvGraphicFramePr>
          <p:cNvPr id="33" name="차트 32">
            <a:extLst>
              <a:ext uri="{FF2B5EF4-FFF2-40B4-BE49-F238E27FC236}">
                <a16:creationId xmlns:a16="http://schemas.microsoft.com/office/drawing/2014/main" id="{342F8C95-7DAA-A3FB-4B3B-CC393113EEC9}"/>
              </a:ext>
            </a:extLst>
          </p:cNvPr>
          <p:cNvGraphicFramePr/>
          <p:nvPr/>
        </p:nvGraphicFramePr>
        <p:xfrm>
          <a:off x="1320068" y="2068276"/>
          <a:ext cx="3600712" cy="3627594"/>
        </p:xfrm>
        <a:graphic>
          <a:graphicData uri="http://schemas.openxmlformats.org/drawingml/2006/chart">
            <c:chart xmlns:c="http://schemas.openxmlformats.org/drawingml/2006/chart" xmlns:r="http://schemas.openxmlformats.org/officeDocument/2006/relationships" r:id="rId6"/>
          </a:graphicData>
        </a:graphic>
      </p:graphicFrame>
      <p:sp>
        <p:nvSpPr>
          <p:cNvPr id="34" name="화살표: 오른쪽 33">
            <a:extLst>
              <a:ext uri="{FF2B5EF4-FFF2-40B4-BE49-F238E27FC236}">
                <a16:creationId xmlns:a16="http://schemas.microsoft.com/office/drawing/2014/main" id="{078D098B-7595-6363-30FD-2A1A667351E5}"/>
              </a:ext>
            </a:extLst>
          </p:cNvPr>
          <p:cNvSpPr/>
          <p:nvPr/>
        </p:nvSpPr>
        <p:spPr>
          <a:xfrm>
            <a:off x="3018589" y="4280250"/>
            <a:ext cx="1514320" cy="695414"/>
          </a:xfrm>
          <a:prstGeom prst="rightArrow">
            <a:avLst>
              <a:gd name="adj1" fmla="val 50000"/>
              <a:gd name="adj2" fmla="val 2989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200" dirty="0">
                <a:latin typeface="Calibri" panose="020F0502020204030204" pitchFamily="34" charset="0"/>
                <a:ea typeface="Calibri" panose="020F0502020204030204" pitchFamily="34" charset="0"/>
                <a:cs typeface="Calibri" panose="020F0502020204030204" pitchFamily="34" charset="0"/>
              </a:rPr>
              <a:t>34.969% </a:t>
            </a:r>
            <a:r>
              <a:rPr lang="en-US" altLang="ko-KR" sz="1200" dirty="0">
                <a:latin typeface="Calibri" panose="020F0502020204030204" pitchFamily="34" charset="0"/>
                <a:cs typeface="Calibri" panose="020F0502020204030204" pitchFamily="34" charset="0"/>
              </a:rPr>
              <a:t>improved</a:t>
            </a:r>
            <a:endParaRPr lang="ko-KR" altLang="en-US" sz="1200"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682D2736-490A-1704-5E4B-5BAB58C76A67}"/>
              </a:ext>
            </a:extLst>
          </p:cNvPr>
          <p:cNvSpPr txBox="1"/>
          <p:nvPr/>
        </p:nvSpPr>
        <p:spPr>
          <a:xfrm>
            <a:off x="1901795" y="5673794"/>
            <a:ext cx="2941900" cy="276999"/>
          </a:xfrm>
          <a:prstGeom prst="rect">
            <a:avLst/>
          </a:prstGeom>
          <a:noFill/>
        </p:spPr>
        <p:txBody>
          <a:bodyPr wrap="square" rtlCol="0">
            <a:spAutoFit/>
          </a:bodyPr>
          <a:lstStyle/>
          <a:p>
            <a:pPr algn="ct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[Trans Epidermal Water Loss (TEWL) ]</a:t>
            </a:r>
            <a:endParaRPr lang="ko-KR" altLang="en-US" sz="1200" dirty="0">
              <a:solidFill>
                <a:schemeClr val="tx1"/>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2836F500-6CDD-6E2D-7C80-72773C4478E0}"/>
              </a:ext>
            </a:extLst>
          </p:cNvPr>
          <p:cNvSpPr txBox="1"/>
          <p:nvPr/>
        </p:nvSpPr>
        <p:spPr>
          <a:xfrm>
            <a:off x="1520791" y="6106946"/>
            <a:ext cx="7760957" cy="276999"/>
          </a:xfrm>
          <a:prstGeom prst="rect">
            <a:avLst/>
          </a:prstGeom>
          <a:noFill/>
        </p:spPr>
        <p:txBody>
          <a:bodyPr wrap="square">
            <a:spAutoFit/>
          </a:bodyPr>
          <a:lstStyle/>
          <a:p>
            <a:pPr marL="171450" indent="-171450" algn="ctr">
              <a:buFont typeface="Wingdings" panose="05000000000000000000" pitchFamily="2" charset="2"/>
              <a:buChar char="Ø"/>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A lower Trans Epidermal Water Loss (TEWL) value indicates improved skin barrier function against physical irritation.</a:t>
            </a:r>
            <a:endParaRPr lang="ko-KR" altLang="en-US" sz="1200" dirty="0">
              <a:solidFill>
                <a:schemeClr val="tx1"/>
              </a:solidFill>
              <a:latin typeface="Calibri" panose="020F0502020204030204" pitchFamily="34" charset="0"/>
              <a:cs typeface="Calibri" panose="020F0502020204030204" pitchFamily="34" charset="0"/>
            </a:endParaRPr>
          </a:p>
        </p:txBody>
      </p:sp>
      <p:sp>
        <p:nvSpPr>
          <p:cNvPr id="38" name="화살표: 오른쪽 37">
            <a:extLst>
              <a:ext uri="{FF2B5EF4-FFF2-40B4-BE49-F238E27FC236}">
                <a16:creationId xmlns:a16="http://schemas.microsoft.com/office/drawing/2014/main" id="{DA218E91-65A9-AF68-1620-1AF3A8310969}"/>
              </a:ext>
            </a:extLst>
          </p:cNvPr>
          <p:cNvSpPr/>
          <p:nvPr/>
        </p:nvSpPr>
        <p:spPr>
          <a:xfrm>
            <a:off x="7399277" y="2479481"/>
            <a:ext cx="806448" cy="695414"/>
          </a:xfrm>
          <a:prstGeom prst="rightArrow">
            <a:avLst>
              <a:gd name="adj1" fmla="val 50000"/>
              <a:gd name="adj2" fmla="val 2989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en-US" altLang="ko-KR" sz="900" dirty="0">
                <a:solidFill>
                  <a:schemeClr val="bg1"/>
                </a:solidFill>
                <a:latin typeface="Calibri" panose="020F0502020204030204" pitchFamily="34" charset="0"/>
                <a:ea typeface="Calibri" panose="020F0502020204030204" pitchFamily="34" charset="0"/>
                <a:cs typeface="Calibri" panose="020F0502020204030204" pitchFamily="34" charset="0"/>
              </a:rPr>
              <a:t>44.872% </a:t>
            </a:r>
            <a:r>
              <a:rPr lang="en-US" altLang="ko-KR" sz="900" dirty="0">
                <a:solidFill>
                  <a:schemeClr val="bg1"/>
                </a:solidFill>
                <a:latin typeface="Calibri" panose="020F0502020204030204" pitchFamily="34" charset="0"/>
                <a:cs typeface="Calibri" panose="020F0502020204030204" pitchFamily="34" charset="0"/>
              </a:rPr>
              <a:t>improved</a:t>
            </a:r>
            <a:endParaRPr lang="ko-KR" altLang="ko-KR" sz="900" kern="100" dirty="0">
              <a:solidFill>
                <a:schemeClr val="bg1"/>
              </a:solidFill>
              <a:latin typeface="Calibri" panose="020F0502020204030204" pitchFamily="34" charset="0"/>
              <a:cs typeface="Calibri" panose="020F0502020204030204" pitchFamily="34" charset="0"/>
            </a:endParaRPr>
          </a:p>
        </p:txBody>
      </p:sp>
      <p:sp>
        <p:nvSpPr>
          <p:cNvPr id="40" name="화살표: 오른쪽 39">
            <a:extLst>
              <a:ext uri="{FF2B5EF4-FFF2-40B4-BE49-F238E27FC236}">
                <a16:creationId xmlns:a16="http://schemas.microsoft.com/office/drawing/2014/main" id="{8E8D584B-5EFF-D41B-DFF6-391A5CE56F1D}"/>
              </a:ext>
            </a:extLst>
          </p:cNvPr>
          <p:cNvSpPr/>
          <p:nvPr/>
        </p:nvSpPr>
        <p:spPr>
          <a:xfrm>
            <a:off x="7399277" y="3640356"/>
            <a:ext cx="806448" cy="695414"/>
          </a:xfrm>
          <a:prstGeom prst="rightArrow">
            <a:avLst>
              <a:gd name="adj1" fmla="val 50000"/>
              <a:gd name="adj2" fmla="val 2989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en-US" altLang="ko-KR" sz="900" dirty="0">
                <a:solidFill>
                  <a:schemeClr val="bg1"/>
                </a:solidFill>
                <a:latin typeface="Calibri" panose="020F0502020204030204" pitchFamily="34" charset="0"/>
                <a:ea typeface="Calibri" panose="020F0502020204030204" pitchFamily="34" charset="0"/>
                <a:cs typeface="Calibri" panose="020F0502020204030204" pitchFamily="34" charset="0"/>
              </a:rPr>
              <a:t>44.809% improved</a:t>
            </a:r>
            <a:endParaRPr lang="ko-KR" altLang="ko-KR" sz="900" kern="100" dirty="0">
              <a:solidFill>
                <a:schemeClr val="bg1"/>
              </a:solidFill>
              <a:latin typeface="Calibri" panose="020F0502020204030204" pitchFamily="34" charset="0"/>
              <a:cs typeface="Calibri" panose="020F0502020204030204" pitchFamily="34" charset="0"/>
            </a:endParaRPr>
          </a:p>
        </p:txBody>
      </p:sp>
      <p:sp>
        <p:nvSpPr>
          <p:cNvPr id="41" name="화살표: 오른쪽 40">
            <a:extLst>
              <a:ext uri="{FF2B5EF4-FFF2-40B4-BE49-F238E27FC236}">
                <a16:creationId xmlns:a16="http://schemas.microsoft.com/office/drawing/2014/main" id="{CFDCD16A-1B40-2AC7-9A6B-541CD7BCC7C0}"/>
              </a:ext>
            </a:extLst>
          </p:cNvPr>
          <p:cNvSpPr/>
          <p:nvPr/>
        </p:nvSpPr>
        <p:spPr>
          <a:xfrm>
            <a:off x="7399277" y="4784023"/>
            <a:ext cx="806448" cy="695414"/>
          </a:xfrm>
          <a:prstGeom prst="rightArrow">
            <a:avLst>
              <a:gd name="adj1" fmla="val 50000"/>
              <a:gd name="adj2" fmla="val 2989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en-US" altLang="ko-KR" sz="900" dirty="0">
                <a:solidFill>
                  <a:schemeClr val="bg1"/>
                </a:solidFill>
                <a:latin typeface="Calibri" panose="020F0502020204030204" pitchFamily="34" charset="0"/>
                <a:ea typeface="Calibri" panose="020F0502020204030204" pitchFamily="34" charset="0"/>
                <a:cs typeface="Calibri" panose="020F0502020204030204" pitchFamily="34" charset="0"/>
              </a:rPr>
              <a:t>40.157% improved</a:t>
            </a:r>
            <a:endParaRPr lang="ko-KR" altLang="ko-KR" sz="900" kern="100" dirty="0">
              <a:solidFill>
                <a:schemeClr val="bg1"/>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02A9AB52-DA5B-6736-4687-8E1A012DC394}"/>
              </a:ext>
            </a:extLst>
          </p:cNvPr>
          <p:cNvSpPr txBox="1"/>
          <p:nvPr/>
        </p:nvSpPr>
        <p:spPr>
          <a:xfrm>
            <a:off x="6308251" y="5706603"/>
            <a:ext cx="2941900" cy="276999"/>
          </a:xfrm>
          <a:prstGeom prst="rect">
            <a:avLst/>
          </a:prstGeom>
          <a:noFill/>
        </p:spPr>
        <p:txBody>
          <a:bodyPr wrap="square" rtlCol="0">
            <a:spAutoFit/>
          </a:bodyPr>
          <a:lstStyle/>
          <a:p>
            <a:pPr algn="ct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[Skin Barrier]</a:t>
            </a:r>
            <a:endParaRPr lang="ko-KR" altLang="en-US" sz="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1475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12985-4022-0BE5-FABC-899ACD0EB13C}"/>
            </a:ext>
          </a:extLst>
        </p:cNvPr>
        <p:cNvGrpSpPr/>
        <p:nvPr/>
      </p:nvGrpSpPr>
      <p:grpSpPr>
        <a:xfrm>
          <a:off x="0" y="0"/>
          <a:ext cx="0" cy="0"/>
          <a:chOff x="0" y="0"/>
          <a:chExt cx="0" cy="0"/>
        </a:xfrm>
      </p:grpSpPr>
      <p:sp>
        <p:nvSpPr>
          <p:cNvPr id="27" name="직사각형 26">
            <a:extLst>
              <a:ext uri="{FF2B5EF4-FFF2-40B4-BE49-F238E27FC236}">
                <a16:creationId xmlns:a16="http://schemas.microsoft.com/office/drawing/2014/main" id="{F6994938-E5B2-C5E1-F81F-0C6015CC0D47}"/>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28" name="TextBox 27">
            <a:extLst>
              <a:ext uri="{FF2B5EF4-FFF2-40B4-BE49-F238E27FC236}">
                <a16:creationId xmlns:a16="http://schemas.microsoft.com/office/drawing/2014/main" id="{26B95D12-2B88-751E-1C93-B6237A704ECC}"/>
              </a:ext>
            </a:extLst>
          </p:cNvPr>
          <p:cNvSpPr txBox="1"/>
          <p:nvPr/>
        </p:nvSpPr>
        <p:spPr>
          <a:xfrm>
            <a:off x="1722741" y="1412776"/>
            <a:ext cx="3024033"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Product Satisfaction Survey</a:t>
            </a:r>
          </a:p>
        </p:txBody>
      </p:sp>
      <p:sp>
        <p:nvSpPr>
          <p:cNvPr id="4" name="제목 1">
            <a:extLst>
              <a:ext uri="{FF2B5EF4-FFF2-40B4-BE49-F238E27FC236}">
                <a16:creationId xmlns:a16="http://schemas.microsoft.com/office/drawing/2014/main" id="{A2B0A1CB-3662-5DAC-6B04-A8FDF08B77D0}"/>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graphicFrame>
        <p:nvGraphicFramePr>
          <p:cNvPr id="2" name="차트 1">
            <a:extLst>
              <a:ext uri="{FF2B5EF4-FFF2-40B4-BE49-F238E27FC236}">
                <a16:creationId xmlns:a16="http://schemas.microsoft.com/office/drawing/2014/main" id="{DBDD7389-3304-96C0-367D-7FDD79D1DC25}"/>
              </a:ext>
            </a:extLst>
          </p:cNvPr>
          <p:cNvGraphicFramePr/>
          <p:nvPr/>
        </p:nvGraphicFramePr>
        <p:xfrm>
          <a:off x="1578944" y="2174649"/>
          <a:ext cx="6604000" cy="356948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B142424-1964-D448-F273-BD42EA1C40D8}"/>
              </a:ext>
            </a:extLst>
          </p:cNvPr>
          <p:cNvSpPr txBox="1"/>
          <p:nvPr/>
        </p:nvSpPr>
        <p:spPr>
          <a:xfrm>
            <a:off x="1540521" y="6093296"/>
            <a:ext cx="7190432" cy="249684"/>
          </a:xfrm>
          <a:prstGeom prst="rect">
            <a:avLst/>
          </a:prstGeom>
          <a:noFill/>
        </p:spPr>
        <p:txBody>
          <a:bodyPr wrap="square">
            <a:spAutoFit/>
          </a:bodyPr>
          <a:lstStyle/>
          <a:p>
            <a:pPr algn="just" latinLnBrk="1">
              <a:lnSpc>
                <a:spcPct val="107000"/>
              </a:lnSpc>
              <a:spcAft>
                <a:spcPts val="800"/>
              </a:spcAft>
            </a:pPr>
            <a:r>
              <a:rPr lang="en-US" altLang="ko-KR" sz="1000" kern="1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Clinical study on skin barrier improvement against external stimuli, P&amp;K Skin Research Center, May 2 2025, 20 women aged 20~60</a:t>
            </a:r>
            <a:endParaRPr lang="ko-KR" altLang="ko-KR" sz="1000" kern="100" dirty="0">
              <a:solidFill>
                <a:schemeClr val="bg1">
                  <a:lumMod val="75000"/>
                </a:schemeClr>
              </a:solidFill>
              <a:effectLst/>
              <a:latin typeface="Calibri" panose="020F0502020204030204" pitchFamily="34" charset="0"/>
              <a:ea typeface="맑은 고딕" panose="020B0503020000020004" pitchFamily="50" charset="-127"/>
              <a:cs typeface="Calibri" panose="020F0502020204030204" pitchFamily="34" charset="0"/>
            </a:endParaRPr>
          </a:p>
        </p:txBody>
      </p:sp>
    </p:spTree>
    <p:extLst>
      <p:ext uri="{BB962C8B-B14F-4D97-AF65-F5344CB8AC3E}">
        <p14:creationId xmlns:p14="http://schemas.microsoft.com/office/powerpoint/2010/main" val="921653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AEFA0-6551-515E-F02E-4F87E90F490C}"/>
            </a:ext>
          </a:extLst>
        </p:cNvPr>
        <p:cNvGrpSpPr/>
        <p:nvPr/>
      </p:nvGrpSpPr>
      <p:grpSpPr>
        <a:xfrm>
          <a:off x="0" y="0"/>
          <a:ext cx="0" cy="0"/>
          <a:chOff x="0" y="0"/>
          <a:chExt cx="0" cy="0"/>
        </a:xfrm>
      </p:grpSpPr>
      <p:sp>
        <p:nvSpPr>
          <p:cNvPr id="17" name="직사각형 16">
            <a:extLst>
              <a:ext uri="{FF2B5EF4-FFF2-40B4-BE49-F238E27FC236}">
                <a16:creationId xmlns:a16="http://schemas.microsoft.com/office/drawing/2014/main" id="{62BC2460-4ADA-A4D6-A84A-6A3D8A388CBF}"/>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91B26EA5-2A01-46FF-37F4-A2224361479D}"/>
              </a:ext>
            </a:extLst>
          </p:cNvPr>
          <p:cNvSpPr txBox="1"/>
          <p:nvPr/>
        </p:nvSpPr>
        <p:spPr>
          <a:xfrm>
            <a:off x="1722741" y="1412776"/>
            <a:ext cx="1399742"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Mechanism</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56CA24E3-0B96-D7A6-70E6-A55E0D4DC6C8}"/>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sp>
        <p:nvSpPr>
          <p:cNvPr id="2" name="제목 1">
            <a:extLst>
              <a:ext uri="{FF2B5EF4-FFF2-40B4-BE49-F238E27FC236}">
                <a16:creationId xmlns:a16="http://schemas.microsoft.com/office/drawing/2014/main" id="{8397CD45-02EA-9DE7-23AD-D0B8BC914179}"/>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graphicFrame>
        <p:nvGraphicFramePr>
          <p:cNvPr id="11" name="다이어그램 10">
            <a:extLst>
              <a:ext uri="{FF2B5EF4-FFF2-40B4-BE49-F238E27FC236}">
                <a16:creationId xmlns:a16="http://schemas.microsoft.com/office/drawing/2014/main" id="{A3FB599D-94FD-E0E8-B3FA-5B226E1334F3}"/>
              </a:ext>
            </a:extLst>
          </p:cNvPr>
          <p:cNvGraphicFramePr/>
          <p:nvPr>
            <p:extLst>
              <p:ext uri="{D42A27DB-BD31-4B8C-83A1-F6EECF244321}">
                <p14:modId xmlns:p14="http://schemas.microsoft.com/office/powerpoint/2010/main" val="3812084724"/>
              </p:ext>
            </p:extLst>
          </p:nvPr>
        </p:nvGraphicFramePr>
        <p:xfrm>
          <a:off x="1623884" y="2060848"/>
          <a:ext cx="6353452" cy="3311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화살표: 아래쪽 11">
            <a:extLst>
              <a:ext uri="{FF2B5EF4-FFF2-40B4-BE49-F238E27FC236}">
                <a16:creationId xmlns:a16="http://schemas.microsoft.com/office/drawing/2014/main" id="{7B287CCE-8C13-F85E-FF11-6C618F0174CC}"/>
              </a:ext>
            </a:extLst>
          </p:cNvPr>
          <p:cNvSpPr/>
          <p:nvPr/>
        </p:nvSpPr>
        <p:spPr>
          <a:xfrm>
            <a:off x="4472387" y="5445224"/>
            <a:ext cx="656446" cy="432048"/>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TextBox 12">
            <a:extLst>
              <a:ext uri="{FF2B5EF4-FFF2-40B4-BE49-F238E27FC236}">
                <a16:creationId xmlns:a16="http://schemas.microsoft.com/office/drawing/2014/main" id="{034DA0BF-24C7-3B84-1BAA-3C2713F87507}"/>
              </a:ext>
            </a:extLst>
          </p:cNvPr>
          <p:cNvSpPr txBox="1"/>
          <p:nvPr/>
        </p:nvSpPr>
        <p:spPr>
          <a:xfrm>
            <a:off x="3775177" y="5950100"/>
            <a:ext cx="2415341" cy="569387"/>
          </a:xfrm>
          <a:prstGeom prst="rect">
            <a:avLst/>
          </a:prstGeom>
          <a:noFill/>
        </p:spPr>
        <p:txBody>
          <a:bodyPr wrap="none" rtlCol="0">
            <a:spAutoFit/>
          </a:bodyPr>
          <a:lstStyle/>
          <a:p>
            <a:r>
              <a:rPr lang="en-US" altLang="ko-KR" b="1" dirty="0">
                <a:solidFill>
                  <a:schemeClr val="accent6">
                    <a:lumMod val="60000"/>
                    <a:lumOff val="40000"/>
                  </a:schemeClr>
                </a:solidFill>
              </a:rPr>
              <a:t>SKIN REBOOT</a:t>
            </a:r>
            <a:endParaRPr lang="ko-KR" altLang="en-US" b="1" dirty="0">
              <a:solidFill>
                <a:schemeClr val="accent6">
                  <a:lumMod val="60000"/>
                  <a:lumOff val="40000"/>
                </a:schemeClr>
              </a:solidFill>
            </a:endParaRPr>
          </a:p>
        </p:txBody>
      </p:sp>
    </p:spTree>
    <p:extLst>
      <p:ext uri="{BB962C8B-B14F-4D97-AF65-F5344CB8AC3E}">
        <p14:creationId xmlns:p14="http://schemas.microsoft.com/office/powerpoint/2010/main" val="2255935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6C502-4F2D-8548-93A8-69E52713AF7B}"/>
            </a:ext>
          </a:extLst>
        </p:cNvPr>
        <p:cNvGrpSpPr/>
        <p:nvPr/>
      </p:nvGrpSpPr>
      <p:grpSpPr>
        <a:xfrm>
          <a:off x="0" y="0"/>
          <a:ext cx="0" cy="0"/>
          <a:chOff x="0" y="0"/>
          <a:chExt cx="0" cy="0"/>
        </a:xfrm>
      </p:grpSpPr>
      <p:sp>
        <p:nvSpPr>
          <p:cNvPr id="7" name="직사각형 6">
            <a:extLst>
              <a:ext uri="{FF2B5EF4-FFF2-40B4-BE49-F238E27FC236}">
                <a16:creationId xmlns:a16="http://schemas.microsoft.com/office/drawing/2014/main" id="{9D84A909-CB83-2A36-7765-5FA0AEFDE1C1}"/>
              </a:ext>
            </a:extLst>
          </p:cNvPr>
          <p:cNvSpPr>
            <a:spLocks noChangeArrowheads="1"/>
          </p:cNvSpPr>
          <p:nvPr/>
        </p:nvSpPr>
        <p:spPr bwMode="auto">
          <a:xfrm>
            <a:off x="3944888" y="1988840"/>
            <a:ext cx="5616624" cy="379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342900" indent="-342900">
              <a:buAutoNum type="arabicPeriod"/>
            </a:pPr>
            <a:r>
              <a:rPr lang="en-US" altLang="ko-KR" sz="1600" dirty="0">
                <a:solidFill>
                  <a:schemeClr val="tx1"/>
                </a:solidFill>
                <a:latin typeface="Calibri" pitchFamily="34" charset="0"/>
              </a:rPr>
              <a:t>Take out one sheet mask with the built-in tweezers. </a:t>
            </a:r>
          </a:p>
          <a:p>
            <a:pPr marL="342900" indent="-342900">
              <a:buAutoNum type="arabicPeriod"/>
            </a:pPr>
            <a:r>
              <a:rPr lang="en-US" altLang="ko-KR" sz="1600" dirty="0">
                <a:solidFill>
                  <a:schemeClr val="tx1"/>
                </a:solidFill>
                <a:latin typeface="Calibri" pitchFamily="34" charset="0"/>
              </a:rPr>
              <a:t>Apply the mask closely to the face for 10-15 minutes. </a:t>
            </a:r>
          </a:p>
          <a:p>
            <a:r>
              <a:rPr lang="en-US" altLang="ko-KR" sz="1600" dirty="0">
                <a:solidFill>
                  <a:schemeClr val="tx1"/>
                </a:solidFill>
                <a:latin typeface="Calibri" pitchFamily="34" charset="0"/>
              </a:rPr>
              <a:t>3. Remove the mask sheet and gently pat the remaining essence into your skin. </a:t>
            </a:r>
          </a:p>
          <a:p>
            <a:endParaRPr lang="en-US" altLang="ko-KR" sz="1600" dirty="0">
              <a:solidFill>
                <a:schemeClr val="tx1"/>
              </a:solidFill>
              <a:latin typeface="Calibri" pitchFamily="34" charset="0"/>
            </a:endParaRPr>
          </a:p>
          <a:p>
            <a:r>
              <a:rPr lang="en-US" altLang="ko-KR" sz="1600" dirty="0">
                <a:solidFill>
                  <a:schemeClr val="tx1"/>
                </a:solidFill>
                <a:latin typeface="Calibri" pitchFamily="34" charset="0"/>
              </a:rPr>
              <a:t>*After use, make sure to close the closure seal and the cap tightly to prevent the product from drying out.</a:t>
            </a:r>
          </a:p>
          <a:p>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sp>
        <p:nvSpPr>
          <p:cNvPr id="17" name="직사각형 16">
            <a:extLst>
              <a:ext uri="{FF2B5EF4-FFF2-40B4-BE49-F238E27FC236}">
                <a16:creationId xmlns:a16="http://schemas.microsoft.com/office/drawing/2014/main" id="{920B1BEF-886E-06D9-8DA1-68F445333AF5}"/>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A8AB6C46-3A01-DE44-AF66-87C04429FC67}"/>
              </a:ext>
            </a:extLst>
          </p:cNvPr>
          <p:cNvSpPr txBox="1"/>
          <p:nvPr/>
        </p:nvSpPr>
        <p:spPr>
          <a:xfrm>
            <a:off x="1722741" y="1412776"/>
            <a:ext cx="1389804"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How to Use</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793C6790-F0ED-0F78-AE25-B6151486B09D}"/>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sp>
        <p:nvSpPr>
          <p:cNvPr id="2" name="제목 1">
            <a:extLst>
              <a:ext uri="{FF2B5EF4-FFF2-40B4-BE49-F238E27FC236}">
                <a16:creationId xmlns:a16="http://schemas.microsoft.com/office/drawing/2014/main" id="{F006838F-F7C9-EF95-D45F-4A68A3635608}"/>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pic>
        <p:nvPicPr>
          <p:cNvPr id="5" name="그림 4">
            <a:extLst>
              <a:ext uri="{FF2B5EF4-FFF2-40B4-BE49-F238E27FC236}">
                <a16:creationId xmlns:a16="http://schemas.microsoft.com/office/drawing/2014/main" id="{A7A9112C-F9A2-1C1A-8636-B492175CD2E9}"/>
              </a:ext>
            </a:extLst>
          </p:cNvPr>
          <p:cNvPicPr>
            <a:picLocks noChangeAspect="1"/>
          </p:cNvPicPr>
          <p:nvPr/>
        </p:nvPicPr>
        <p:blipFill>
          <a:blip r:embed="rId3"/>
          <a:stretch>
            <a:fillRect/>
          </a:stretch>
        </p:blipFill>
        <p:spPr>
          <a:xfrm>
            <a:off x="1581747" y="2060848"/>
            <a:ext cx="2232248" cy="2297765"/>
          </a:xfrm>
          <a:prstGeom prst="rect">
            <a:avLst/>
          </a:prstGeom>
        </p:spPr>
      </p:pic>
    </p:spTree>
    <p:extLst>
      <p:ext uri="{BB962C8B-B14F-4D97-AF65-F5344CB8AC3E}">
        <p14:creationId xmlns:p14="http://schemas.microsoft.com/office/powerpoint/2010/main" val="1853388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1F46-3F15-49DB-40C2-020A11FCEEF9}"/>
            </a:ext>
          </a:extLst>
        </p:cNvPr>
        <p:cNvGrpSpPr/>
        <p:nvPr/>
      </p:nvGrpSpPr>
      <p:grpSpPr>
        <a:xfrm>
          <a:off x="0" y="0"/>
          <a:ext cx="0" cy="0"/>
          <a:chOff x="0" y="0"/>
          <a:chExt cx="0" cy="0"/>
        </a:xfrm>
      </p:grpSpPr>
      <p:sp>
        <p:nvSpPr>
          <p:cNvPr id="6" name="제목 1">
            <a:extLst>
              <a:ext uri="{FF2B5EF4-FFF2-40B4-BE49-F238E27FC236}">
                <a16:creationId xmlns:a16="http://schemas.microsoft.com/office/drawing/2014/main" id="{E7490826-1EE1-CDDF-E9D8-8397ABF9B53E}"/>
              </a:ext>
            </a:extLst>
          </p:cNvPr>
          <p:cNvSpPr>
            <a:spLocks noGrp="1"/>
          </p:cNvSpPr>
          <p:nvPr>
            <p:ph type="title"/>
          </p:nvPr>
        </p:nvSpPr>
        <p:spPr>
          <a:xfrm>
            <a:off x="2323164" y="4196118"/>
            <a:ext cx="5294132" cy="553998"/>
          </a:xfrm>
        </p:spPr>
        <p:txBody>
          <a:bodyPr/>
          <a:lstStyle/>
          <a:p>
            <a:pPr algn="ctr"/>
            <a:r>
              <a:rPr lang="en-US" altLang="ko-KR" sz="3600" b="1" dirty="0">
                <a:latin typeface="Calibri" pitchFamily="34" charset="0"/>
              </a:rPr>
              <a:t>KEY INGREDIENTS </a:t>
            </a:r>
            <a:endParaRPr lang="ko-KR" altLang="en-US" sz="3600" b="1" baseline="-25000" dirty="0">
              <a:latin typeface="Calibri" pitchFamily="34" charset="0"/>
            </a:endParaRPr>
          </a:p>
        </p:txBody>
      </p:sp>
      <p:sp>
        <p:nvSpPr>
          <p:cNvPr id="3" name="제목 1">
            <a:extLst>
              <a:ext uri="{FF2B5EF4-FFF2-40B4-BE49-F238E27FC236}">
                <a16:creationId xmlns:a16="http://schemas.microsoft.com/office/drawing/2014/main" id="{260DD367-C990-D80B-1D35-65C4D398178E}"/>
              </a:ext>
            </a:extLst>
          </p:cNvPr>
          <p:cNvSpPr txBox="1">
            <a:spLocks/>
          </p:cNvSpPr>
          <p:nvPr/>
        </p:nvSpPr>
        <p:spPr bwMode="auto">
          <a:xfrm>
            <a:off x="1332127" y="2564906"/>
            <a:ext cx="7653321" cy="492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defTabSz="956242" rtl="0" eaLnBrk="0" fontAlgn="base" latinLnBrk="1" hangingPunct="0">
              <a:spcBef>
                <a:spcPct val="0"/>
              </a:spcBef>
              <a:spcAft>
                <a:spcPct val="0"/>
              </a:spcAft>
              <a:defRPr sz="44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kumimoji="0" lang="en-US" altLang="ko-KR" sz="3200" b="1">
                <a:latin typeface="Calibri" pitchFamily="34" charset="0"/>
              </a:rPr>
              <a:t>GENOSYS SKIN REBOOST PDRN MASK PACK</a:t>
            </a:r>
            <a:endParaRPr kumimoji="0" lang="ko-KR" altLang="en-US" sz="3200" b="1" baseline="-25000" dirty="0">
              <a:latin typeface="Calibri" pitchFamily="34" charset="0"/>
            </a:endParaRPr>
          </a:p>
        </p:txBody>
      </p:sp>
    </p:spTree>
    <p:extLst>
      <p:ext uri="{BB962C8B-B14F-4D97-AF65-F5344CB8AC3E}">
        <p14:creationId xmlns:p14="http://schemas.microsoft.com/office/powerpoint/2010/main" val="505431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EF5D8-41EB-BBE9-83FF-7041BE1B5785}"/>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A71D563F-0178-9DC2-3B5D-2091B8A7B4EE}"/>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69897464-1B8A-78FA-6B9F-0F2473031F11}"/>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186AD40D-88FF-3355-FB8E-093AF82A2EC9}"/>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D53351E1-F4C9-3C25-2939-9AFEC94B62B4}"/>
              </a:ext>
            </a:extLst>
          </p:cNvPr>
          <p:cNvSpPr txBox="1"/>
          <p:nvPr/>
        </p:nvSpPr>
        <p:spPr>
          <a:xfrm>
            <a:off x="1722741" y="1412776"/>
            <a:ext cx="1788503"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Key Ingredients</a:t>
            </a:r>
            <a:endParaRPr lang="ko-KR" altLang="en-US" sz="2000" dirty="0">
              <a:solidFill>
                <a:schemeClr val="tx1"/>
              </a:solidFill>
              <a:latin typeface="Calibri" pitchFamily="34" charset="0"/>
              <a:ea typeface="+mn-ea"/>
            </a:endParaRPr>
          </a:p>
        </p:txBody>
      </p:sp>
      <p:sp>
        <p:nvSpPr>
          <p:cNvPr id="7" name="제목 1">
            <a:extLst>
              <a:ext uri="{FF2B5EF4-FFF2-40B4-BE49-F238E27FC236}">
                <a16:creationId xmlns:a16="http://schemas.microsoft.com/office/drawing/2014/main" id="{F6630031-BCA3-7D6A-893D-867A895B15C0}"/>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sp>
        <p:nvSpPr>
          <p:cNvPr id="2" name="TextBox 1">
            <a:extLst>
              <a:ext uri="{FF2B5EF4-FFF2-40B4-BE49-F238E27FC236}">
                <a16:creationId xmlns:a16="http://schemas.microsoft.com/office/drawing/2014/main" id="{65C21F93-B3AD-5DF2-C42F-5F9788074379}"/>
              </a:ext>
            </a:extLst>
          </p:cNvPr>
          <p:cNvSpPr txBox="1"/>
          <p:nvPr/>
        </p:nvSpPr>
        <p:spPr>
          <a:xfrm>
            <a:off x="236137" y="2035054"/>
            <a:ext cx="4104456" cy="1448730"/>
          </a:xfrm>
          <a:prstGeom prst="rect">
            <a:avLst/>
          </a:prstGeom>
          <a:gradFill flip="none" rotWithShape="1">
            <a:gsLst>
              <a:gs pos="0">
                <a:schemeClr val="bg1"/>
              </a:gs>
              <a:gs pos="100000">
                <a:schemeClr val="accent6">
                  <a:lumMod val="20000"/>
                  <a:lumOff val="80000"/>
                </a:schemeClr>
              </a:gs>
            </a:gsLst>
            <a:lin ang="0" scaled="1"/>
            <a:tileRect/>
          </a:gradFill>
        </p:spPr>
        <p:txBody>
          <a:bodyPr wrap="square">
            <a:spAutoFit/>
          </a:bodyPr>
          <a:lstStyle/>
          <a:p>
            <a:pPr lvl="0" algn="r" latinLnBrk="1">
              <a:lnSpc>
                <a:spcPct val="150000"/>
              </a:lnSpc>
            </a:pPr>
            <a:r>
              <a:rPr lang="en-US" altLang="ko-KR" sz="1200" dirty="0">
                <a:solidFill>
                  <a:schemeClr val="tx1"/>
                </a:solidFill>
                <a:latin typeface="Calibri" panose="020F0502020204030204" pitchFamily="34" charset="0"/>
                <a:cs typeface="Calibri" panose="020F0502020204030204" pitchFamily="34" charset="0"/>
              </a:rPr>
              <a:t>PDRN (Sodium DNA)</a:t>
            </a:r>
          </a:p>
          <a:p>
            <a:pPr lvl="0" algn="r" latinLnBrk="1">
              <a:lnSpc>
                <a:spcPct val="150000"/>
              </a:lnSpc>
            </a:pPr>
            <a:r>
              <a:rPr lang="en-US" altLang="ko-KR" sz="1200" dirty="0">
                <a:solidFill>
                  <a:schemeClr val="tx1"/>
                </a:solidFill>
                <a:latin typeface="Calibri" panose="020F0502020204030204" pitchFamily="34" charset="0"/>
                <a:cs typeface="Calibri" panose="020F0502020204030204" pitchFamily="34" charset="0"/>
              </a:rPr>
              <a:t>Panthenol</a:t>
            </a: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r" latinLnBrk="1">
              <a:lnSpc>
                <a:spcPct val="150000"/>
              </a:lnSpc>
            </a:pPr>
            <a:r>
              <a:rPr lang="en-US" altLang="ko-KR" sz="1200" dirty="0">
                <a:solidFill>
                  <a:schemeClr val="tx1"/>
                </a:solidFill>
                <a:latin typeface="Calibri" panose="020F0502020204030204" pitchFamily="34" charset="0"/>
                <a:cs typeface="Calibri" panose="020F0502020204030204" pitchFamily="34" charset="0"/>
              </a:rPr>
              <a:t>Ceramide</a:t>
            </a: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r" latinLnBrk="1">
              <a:lnSpc>
                <a:spcPct val="150000"/>
              </a:lnSpc>
            </a:pPr>
            <a:r>
              <a:rPr lang="en-US" altLang="ko-KR" sz="1200" dirty="0">
                <a:solidFill>
                  <a:schemeClr val="tx1"/>
                </a:solidFill>
                <a:latin typeface="Calibri" panose="020F0502020204030204" pitchFamily="34" charset="0"/>
                <a:cs typeface="Calibri" panose="020F0502020204030204" pitchFamily="34" charset="0"/>
              </a:rPr>
              <a:t>Allantoin</a:t>
            </a: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tr-TR" altLang="ko-KR" sz="1200" dirty="0">
                <a:solidFill>
                  <a:schemeClr val="tx1"/>
                </a:solidFill>
                <a:latin typeface="Calibri" panose="020F0502020204030204" pitchFamily="34" charset="0"/>
                <a:cs typeface="Calibri" panose="020F0502020204030204" pitchFamily="34" charset="0"/>
              </a:rPr>
              <a:t>Phytosphingosine</a:t>
            </a: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A9657E9-6860-FD20-9AC3-5116A2B945D4}"/>
              </a:ext>
            </a:extLst>
          </p:cNvPr>
          <p:cNvSpPr txBox="1"/>
          <p:nvPr/>
        </p:nvSpPr>
        <p:spPr>
          <a:xfrm>
            <a:off x="246848" y="3511424"/>
            <a:ext cx="4104456" cy="1448730"/>
          </a:xfrm>
          <a:prstGeom prst="rect">
            <a:avLst/>
          </a:prstGeom>
          <a:gradFill flip="none" rotWithShape="1">
            <a:gsLst>
              <a:gs pos="0">
                <a:srgbClr val="F2EFF5"/>
              </a:gs>
              <a:gs pos="100000">
                <a:schemeClr val="bg1"/>
              </a:gs>
            </a:gsLst>
            <a:lin ang="10800000" scaled="1"/>
            <a:tileRect/>
          </a:gradFill>
        </p:spPr>
        <p:txBody>
          <a:bodyPr wrap="square">
            <a:spAutoFit/>
          </a:bodyPr>
          <a:lstStyle/>
          <a:p>
            <a:pPr algn="r">
              <a:lnSpc>
                <a:spcPct val="150000"/>
              </a:lnSpc>
            </a:pPr>
            <a:r>
              <a:rPr lang="en-US" altLang="ko-KR" sz="1200" dirty="0">
                <a:solidFill>
                  <a:schemeClr val="tx1"/>
                </a:solidFill>
                <a:latin typeface="Calibri" panose="020F0502020204030204" pitchFamily="34" charset="0"/>
                <a:cs typeface="Calibri" panose="020F0502020204030204" pitchFamily="34" charset="0"/>
              </a:rPr>
              <a:t>PDRN (Sodium DNA)</a:t>
            </a: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0" algn="r" latinLnBrk="1">
              <a:lnSpc>
                <a:spcPct val="150000"/>
              </a:lnSpc>
            </a:pPr>
            <a:r>
              <a:rPr lang="en-US" altLang="ko-KR" sz="1200" dirty="0">
                <a:solidFill>
                  <a:schemeClr val="tx1"/>
                </a:solidFill>
                <a:latin typeface="Calibri" panose="020F0502020204030204" pitchFamily="34" charset="0"/>
                <a:cs typeface="Calibri" panose="020F0502020204030204" pitchFamily="34" charset="0"/>
              </a:rPr>
              <a:t>Collagen</a:t>
            </a: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r" latinLnBrk="1">
              <a:lnSpc>
                <a:spcPct val="150000"/>
              </a:lnSpc>
            </a:pPr>
            <a:r>
              <a:rPr lang="en-US" altLang="ko-KR" sz="1200" dirty="0">
                <a:solidFill>
                  <a:schemeClr val="tx1"/>
                </a:solidFill>
                <a:latin typeface="Calibri" panose="020F0502020204030204" pitchFamily="34" charset="0"/>
                <a:cs typeface="Calibri" panose="020F0502020204030204" pitchFamily="34" charset="0"/>
              </a:rPr>
              <a:t>Elastin</a:t>
            </a: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r" latinLnBrk="1">
              <a:lnSpc>
                <a:spcPct val="150000"/>
              </a:lnSpc>
            </a:pPr>
            <a:r>
              <a:rPr lang="en-US" altLang="ko-KR" sz="1200" dirty="0">
                <a:solidFill>
                  <a:schemeClr val="tx1"/>
                </a:solidFill>
                <a:latin typeface="Calibri" panose="020F0502020204030204" pitchFamily="34" charset="0"/>
                <a:cs typeface="Calibri" panose="020F0502020204030204" pitchFamily="34" charset="0"/>
              </a:rPr>
              <a:t>Adenosine</a:t>
            </a: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r" latinLnBrk="1">
              <a:lnSpc>
                <a:spcPct val="150000"/>
              </a:lnSpc>
            </a:pPr>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Niacinamide</a:t>
            </a:r>
          </a:p>
        </p:txBody>
      </p:sp>
      <p:sp>
        <p:nvSpPr>
          <p:cNvPr id="6" name="TextBox 5">
            <a:extLst>
              <a:ext uri="{FF2B5EF4-FFF2-40B4-BE49-F238E27FC236}">
                <a16:creationId xmlns:a16="http://schemas.microsoft.com/office/drawing/2014/main" id="{3CEC42E8-0042-2DF3-EBCB-6194ABDDE975}"/>
              </a:ext>
            </a:extLst>
          </p:cNvPr>
          <p:cNvSpPr txBox="1"/>
          <p:nvPr/>
        </p:nvSpPr>
        <p:spPr>
          <a:xfrm>
            <a:off x="256725" y="5004140"/>
            <a:ext cx="4104456" cy="1171731"/>
          </a:xfrm>
          <a:prstGeom prst="rect">
            <a:avLst/>
          </a:prstGeom>
          <a:gradFill>
            <a:gsLst>
              <a:gs pos="0">
                <a:srgbClr val="F0F8FA"/>
              </a:gs>
              <a:gs pos="100000">
                <a:schemeClr val="bg1"/>
              </a:gs>
            </a:gsLst>
            <a:lin ang="10800000" scaled="1"/>
          </a:gradFill>
        </p:spPr>
        <p:txBody>
          <a:bodyPr wrap="square">
            <a:spAutoFit/>
          </a:bodyPr>
          <a:lstStyle/>
          <a:p>
            <a:pPr lvl="0" algn="r" latinLnBrk="1">
              <a:lnSpc>
                <a:spcPct val="150000"/>
              </a:lnSpc>
            </a:pPr>
            <a:r>
              <a:rPr lang="en-US" altLang="ko-KR" sz="1200" dirty="0">
                <a:solidFill>
                  <a:schemeClr val="tx1"/>
                </a:solidFill>
                <a:latin typeface="Calibri" panose="020F0502020204030204" pitchFamily="34" charset="0"/>
                <a:cs typeface="Calibri" panose="020F0502020204030204" pitchFamily="34" charset="0"/>
              </a:rPr>
              <a:t>Sheer Butter</a:t>
            </a:r>
            <a:endPar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r" latinLnBrk="1">
              <a:lnSpc>
                <a:spcPct val="150000"/>
              </a:lnSpc>
            </a:pPr>
            <a:r>
              <a:rPr lang="tr-TR" altLang="ko-KR" sz="1200" dirty="0">
                <a:solidFill>
                  <a:schemeClr val="tx1"/>
                </a:solidFill>
                <a:latin typeface="Calibri" panose="020F0502020204030204" pitchFamily="34" charset="0"/>
                <a:cs typeface="Calibri" panose="020F0502020204030204" pitchFamily="34" charset="0"/>
              </a:rPr>
              <a:t>Mentha Rotundifolia Leaf Extract</a:t>
            </a:r>
            <a:endParaRPr lang="en-US" altLang="ko-KR" sz="1200" dirty="0">
              <a:solidFill>
                <a:schemeClr val="tx1"/>
              </a:solidFill>
              <a:latin typeface="Calibri" panose="020F0502020204030204" pitchFamily="34" charset="0"/>
              <a:cs typeface="Calibri" panose="020F0502020204030204" pitchFamily="34" charset="0"/>
            </a:endParaRPr>
          </a:p>
          <a:p>
            <a:pPr lvl="0" algn="r" latinLnBrk="1">
              <a:lnSpc>
                <a:spcPct val="150000"/>
              </a:lnSpc>
            </a:pPr>
            <a:r>
              <a:rPr lang="tr-TR" altLang="ko-KR" sz="1200" dirty="0">
                <a:solidFill>
                  <a:schemeClr val="tx1"/>
                </a:solidFill>
                <a:latin typeface="Calibri" panose="020F0502020204030204" pitchFamily="34" charset="0"/>
                <a:cs typeface="Calibri" panose="020F0502020204030204" pitchFamily="34" charset="0"/>
              </a:rPr>
              <a:t>Camellia Sinensis Leaf Extract</a:t>
            </a:r>
            <a:endParaRPr lang="en-US" altLang="ko-KR" sz="1200" dirty="0">
              <a:solidFill>
                <a:schemeClr val="tx1"/>
              </a:solidFill>
              <a:latin typeface="Calibri" panose="020F0502020204030204" pitchFamily="34" charset="0"/>
              <a:cs typeface="Calibri" panose="020F0502020204030204" pitchFamily="34" charset="0"/>
            </a:endParaRPr>
          </a:p>
          <a:p>
            <a:pPr lvl="0" algn="r" latinLnBrk="1">
              <a:lnSpc>
                <a:spcPct val="150000"/>
              </a:lnSpc>
            </a:pPr>
            <a:r>
              <a:rPr lang="tr-TR" altLang="ko-KR" sz="1200" dirty="0">
                <a:solidFill>
                  <a:schemeClr val="tx1"/>
                </a:solidFill>
                <a:latin typeface="Calibri" panose="020F0502020204030204" pitchFamily="34" charset="0"/>
                <a:cs typeface="Calibri" panose="020F0502020204030204" pitchFamily="34" charset="0"/>
              </a:rPr>
              <a:t>Thymus Vulgaris (Thyme) Leaf Extract</a:t>
            </a:r>
            <a:endParaRPr lang="ko-KR" altLang="en-US" sz="1200" dirty="0">
              <a:solidFill>
                <a:schemeClr val="tx1"/>
              </a:solidFill>
              <a:latin typeface="Calibri" panose="020F0502020204030204" pitchFamily="34" charset="0"/>
              <a:cs typeface="Calibri" panose="020F0502020204030204" pitchFamily="34" charset="0"/>
            </a:endParaRPr>
          </a:p>
        </p:txBody>
      </p:sp>
      <p:sp>
        <p:nvSpPr>
          <p:cNvPr id="10" name="오른쪽 대괄호 9">
            <a:extLst>
              <a:ext uri="{FF2B5EF4-FFF2-40B4-BE49-F238E27FC236}">
                <a16:creationId xmlns:a16="http://schemas.microsoft.com/office/drawing/2014/main" id="{30D99B16-5DC2-CF17-60AC-A3ADE4FC43AD}"/>
              </a:ext>
            </a:extLst>
          </p:cNvPr>
          <p:cNvSpPr/>
          <p:nvPr/>
        </p:nvSpPr>
        <p:spPr>
          <a:xfrm>
            <a:off x="4390059" y="2048368"/>
            <a:ext cx="234369" cy="1435416"/>
          </a:xfrm>
          <a:prstGeom prst="rightBracket">
            <a:avLst>
              <a:gd name="adj" fmla="val 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a:latin typeface="Calibri" panose="020F0502020204030204" pitchFamily="34" charset="0"/>
              <a:cs typeface="Calibri" panose="020F0502020204030204" pitchFamily="34" charset="0"/>
            </a:endParaRPr>
          </a:p>
        </p:txBody>
      </p:sp>
      <p:sp>
        <p:nvSpPr>
          <p:cNvPr id="15" name="오른쪽 대괄호 14">
            <a:extLst>
              <a:ext uri="{FF2B5EF4-FFF2-40B4-BE49-F238E27FC236}">
                <a16:creationId xmlns:a16="http://schemas.microsoft.com/office/drawing/2014/main" id="{7D73F1EC-0DEA-90B0-48E1-5D133F24A295}"/>
              </a:ext>
            </a:extLst>
          </p:cNvPr>
          <p:cNvSpPr/>
          <p:nvPr/>
        </p:nvSpPr>
        <p:spPr>
          <a:xfrm>
            <a:off x="4390059" y="3511424"/>
            <a:ext cx="234369" cy="1435416"/>
          </a:xfrm>
          <a:prstGeom prst="rightBracket">
            <a:avLst>
              <a:gd name="adj" fmla="val 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a:latin typeface="Calibri" panose="020F0502020204030204" pitchFamily="34" charset="0"/>
              <a:cs typeface="Calibri" panose="020F0502020204030204" pitchFamily="34" charset="0"/>
            </a:endParaRPr>
          </a:p>
        </p:txBody>
      </p:sp>
      <p:sp>
        <p:nvSpPr>
          <p:cNvPr id="16" name="오른쪽 대괄호 15">
            <a:extLst>
              <a:ext uri="{FF2B5EF4-FFF2-40B4-BE49-F238E27FC236}">
                <a16:creationId xmlns:a16="http://schemas.microsoft.com/office/drawing/2014/main" id="{D62C7BA4-C4C9-8DEA-DC68-B3A6C5983C2F}"/>
              </a:ext>
            </a:extLst>
          </p:cNvPr>
          <p:cNvSpPr/>
          <p:nvPr/>
        </p:nvSpPr>
        <p:spPr>
          <a:xfrm>
            <a:off x="4390059" y="4974480"/>
            <a:ext cx="234369" cy="1171731"/>
          </a:xfrm>
          <a:prstGeom prst="rightBracket">
            <a:avLst>
              <a:gd name="adj" fmla="val 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CE40987-C51B-475E-B51B-AE2A5A6F0501}"/>
              </a:ext>
            </a:extLst>
          </p:cNvPr>
          <p:cNvSpPr txBox="1"/>
          <p:nvPr/>
        </p:nvSpPr>
        <p:spPr>
          <a:xfrm>
            <a:off x="4673894" y="4070553"/>
            <a:ext cx="956578" cy="307777"/>
          </a:xfrm>
          <a:prstGeom prst="rect">
            <a:avLst/>
          </a:prstGeom>
          <a:noFill/>
        </p:spPr>
        <p:txBody>
          <a:bodyPr wrap="square" rtlCol="0">
            <a:spAutoFit/>
          </a:bodyPr>
          <a:lstStyle/>
          <a:p>
            <a:r>
              <a:rPr lang="en-US" altLang="ko-KR" sz="1400" b="1" dirty="0">
                <a:solidFill>
                  <a:schemeClr val="accent4">
                    <a:lumMod val="60000"/>
                    <a:lumOff val="40000"/>
                  </a:schemeClr>
                </a:solidFill>
                <a:latin typeface="Calibri" panose="020F0502020204030204" pitchFamily="34" charset="0"/>
                <a:cs typeface="Calibri" panose="020F0502020204030204" pitchFamily="34" charset="0"/>
              </a:rPr>
              <a:t>Anti-aging</a:t>
            </a:r>
            <a:endParaRPr lang="ko-KR" altLang="en-US" sz="1400" b="1" dirty="0">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304AF86-CC44-4708-D896-818D1EF85227}"/>
              </a:ext>
            </a:extLst>
          </p:cNvPr>
          <p:cNvSpPr txBox="1"/>
          <p:nvPr/>
        </p:nvSpPr>
        <p:spPr>
          <a:xfrm>
            <a:off x="4653306" y="5298735"/>
            <a:ext cx="2304156" cy="523220"/>
          </a:xfrm>
          <a:prstGeom prst="rect">
            <a:avLst/>
          </a:prstGeom>
          <a:noFill/>
        </p:spPr>
        <p:txBody>
          <a:bodyPr wrap="square" rtlCol="0">
            <a:spAutoFit/>
          </a:bodyPr>
          <a:lstStyle/>
          <a:p>
            <a:r>
              <a:rPr lang="en-US" altLang="ko-KR" sz="1400" b="1" dirty="0">
                <a:solidFill>
                  <a:schemeClr val="accent5">
                    <a:lumMod val="75000"/>
                  </a:schemeClr>
                </a:solidFill>
                <a:latin typeface="Calibri" panose="020F0502020204030204" pitchFamily="34" charset="0"/>
                <a:cs typeface="Calibri" panose="020F0502020204030204" pitchFamily="34" charset="0"/>
              </a:rPr>
              <a:t>Soothing &amp;</a:t>
            </a:r>
          </a:p>
          <a:p>
            <a:r>
              <a:rPr lang="en-US" altLang="ko-KR" sz="1400" b="1" dirty="0">
                <a:solidFill>
                  <a:schemeClr val="accent5">
                    <a:lumMod val="75000"/>
                  </a:schemeClr>
                </a:solidFill>
                <a:latin typeface="Calibri" panose="020F0502020204030204" pitchFamily="34" charset="0"/>
                <a:cs typeface="Calibri" panose="020F0502020204030204" pitchFamily="34" charset="0"/>
              </a:rPr>
              <a:t>Moisturizing</a:t>
            </a:r>
            <a:endParaRPr lang="ko-KR" altLang="en-US" sz="1400" b="1" dirty="0">
              <a:solidFill>
                <a:schemeClr val="accent5">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D4BD33B-E4B4-E1E4-33D1-E1F473065864}"/>
              </a:ext>
            </a:extLst>
          </p:cNvPr>
          <p:cNvSpPr txBox="1"/>
          <p:nvPr/>
        </p:nvSpPr>
        <p:spPr>
          <a:xfrm>
            <a:off x="4673894" y="2605530"/>
            <a:ext cx="1775691" cy="523220"/>
          </a:xfrm>
          <a:prstGeom prst="rect">
            <a:avLst/>
          </a:prstGeom>
          <a:noFill/>
        </p:spPr>
        <p:txBody>
          <a:bodyPr wrap="square" rtlCol="0">
            <a:spAutoFit/>
          </a:bodyPr>
          <a:lstStyle/>
          <a:p>
            <a:r>
              <a:rPr lang="en-US" altLang="ko-KR" sz="1400" b="1" dirty="0">
                <a:solidFill>
                  <a:schemeClr val="accent2">
                    <a:lumMod val="60000"/>
                    <a:lumOff val="40000"/>
                  </a:schemeClr>
                </a:solidFill>
                <a:latin typeface="Calibri" panose="020F0502020204030204" pitchFamily="34" charset="0"/>
                <a:cs typeface="Calibri" panose="020F0502020204030204" pitchFamily="34" charset="0"/>
              </a:rPr>
              <a:t>Barrier</a:t>
            </a:r>
          </a:p>
          <a:p>
            <a:r>
              <a:rPr lang="en-US" altLang="ko-KR" sz="1400" b="1" dirty="0">
                <a:solidFill>
                  <a:schemeClr val="accent2">
                    <a:lumMod val="60000"/>
                    <a:lumOff val="40000"/>
                  </a:schemeClr>
                </a:solidFill>
                <a:latin typeface="Calibri" panose="020F0502020204030204" pitchFamily="34" charset="0"/>
                <a:cs typeface="Calibri" panose="020F0502020204030204" pitchFamily="34" charset="0"/>
              </a:rPr>
              <a:t>Strengthening</a:t>
            </a:r>
            <a:endParaRPr lang="ko-KR" altLang="en-US" sz="1400" b="1" dirty="0">
              <a:solidFill>
                <a:schemeClr val="accent2">
                  <a:lumMod val="60000"/>
                  <a:lumOff val="40000"/>
                </a:schemeClr>
              </a:solidFill>
              <a:latin typeface="Calibri" panose="020F0502020204030204" pitchFamily="34" charset="0"/>
              <a:cs typeface="Calibri" panose="020F0502020204030204" pitchFamily="34" charset="0"/>
            </a:endParaRPr>
          </a:p>
        </p:txBody>
      </p:sp>
      <p:pic>
        <p:nvPicPr>
          <p:cNvPr id="20" name="그림 19">
            <a:extLst>
              <a:ext uri="{FF2B5EF4-FFF2-40B4-BE49-F238E27FC236}">
                <a16:creationId xmlns:a16="http://schemas.microsoft.com/office/drawing/2014/main" id="{4FCC7B66-27BD-6588-C91E-6DD712B04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768" y="2780928"/>
            <a:ext cx="2804777" cy="2223212"/>
          </a:xfrm>
          <a:prstGeom prst="rect">
            <a:avLst/>
          </a:prstGeom>
        </p:spPr>
      </p:pic>
    </p:spTree>
    <p:extLst>
      <p:ext uri="{BB962C8B-B14F-4D97-AF65-F5344CB8AC3E}">
        <p14:creationId xmlns:p14="http://schemas.microsoft.com/office/powerpoint/2010/main" val="2051609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p:cNvSpPr txBox="1"/>
          <p:nvPr/>
        </p:nvSpPr>
        <p:spPr>
          <a:xfrm>
            <a:off x="1722741" y="1412776"/>
            <a:ext cx="2310248"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PDRN (Sodium DNA)</a:t>
            </a:r>
            <a:endParaRPr lang="ko-KR" altLang="en-US" sz="2000" dirty="0">
              <a:solidFill>
                <a:schemeClr val="tx1"/>
              </a:solidFill>
              <a:latin typeface="Calibri" pitchFamily="34" charset="0"/>
              <a:ea typeface="+mn-ea"/>
            </a:endParaRPr>
          </a:p>
        </p:txBody>
      </p:sp>
      <p:sp>
        <p:nvSpPr>
          <p:cNvPr id="13" name="직사각형 12"/>
          <p:cNvSpPr/>
          <p:nvPr/>
        </p:nvSpPr>
        <p:spPr>
          <a:xfrm>
            <a:off x="1556571" y="3944146"/>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4" name="TextBox 13"/>
          <p:cNvSpPr txBox="1"/>
          <p:nvPr/>
        </p:nvSpPr>
        <p:spPr>
          <a:xfrm>
            <a:off x="1722741" y="3861048"/>
            <a:ext cx="2598981"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Panthenol (Vitamin</a:t>
            </a:r>
            <a:r>
              <a:rPr lang="ko-KR" altLang="en-US" sz="2000" dirty="0">
                <a:solidFill>
                  <a:schemeClr val="tx1"/>
                </a:solidFill>
                <a:latin typeface="Calibri" pitchFamily="34" charset="0"/>
                <a:ea typeface="+mn-ea"/>
              </a:rPr>
              <a:t> </a:t>
            </a:r>
            <a:r>
              <a:rPr lang="en-US" altLang="ko-KR" sz="2000" dirty="0">
                <a:solidFill>
                  <a:schemeClr val="tx1"/>
                </a:solidFill>
                <a:latin typeface="Calibri" pitchFamily="34" charset="0"/>
                <a:ea typeface="+mn-ea"/>
              </a:rPr>
              <a:t>B5)</a:t>
            </a:r>
            <a:endParaRPr lang="ko-KR" altLang="en-US" sz="2000" dirty="0">
              <a:solidFill>
                <a:schemeClr val="tx1"/>
              </a:solidFill>
              <a:latin typeface="Calibri" pitchFamily="34" charset="0"/>
              <a:ea typeface="+mn-ea"/>
            </a:endParaRPr>
          </a:p>
        </p:txBody>
      </p:sp>
      <p:sp>
        <p:nvSpPr>
          <p:cNvPr id="23" name="직사각형 22">
            <a:extLst>
              <a:ext uri="{FF2B5EF4-FFF2-40B4-BE49-F238E27FC236}">
                <a16:creationId xmlns:a16="http://schemas.microsoft.com/office/drawing/2014/main" id="{31E6CABF-D1DC-4D82-9462-3FDACFED5AC3}"/>
              </a:ext>
            </a:extLst>
          </p:cNvPr>
          <p:cNvSpPr/>
          <p:nvPr/>
        </p:nvSpPr>
        <p:spPr>
          <a:xfrm>
            <a:off x="3493664" y="1943663"/>
            <a:ext cx="5991272" cy="1815882"/>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Salmon-derived DNA (95% similarity to human DNA)</a:t>
            </a:r>
          </a:p>
          <a:p>
            <a:pPr marL="285750" indent="-285750">
              <a:buFont typeface="Wingdings" panose="05000000000000000000" pitchFamily="2" charset="2"/>
              <a:buChar char="§"/>
            </a:pPr>
            <a:r>
              <a:rPr lang="en-US" altLang="ko-KR" sz="1600" dirty="0">
                <a:solidFill>
                  <a:schemeClr val="tx1"/>
                </a:solidFill>
                <a:latin typeface="Calibri" pitchFamily="34" charset="0"/>
              </a:rPr>
              <a:t>Promotes the release of anti-inflammatory cytokines to help soothe damaged skin</a:t>
            </a:r>
          </a:p>
          <a:p>
            <a:pPr marL="285750" indent="-285750">
              <a:buFont typeface="Wingdings" panose="05000000000000000000" pitchFamily="2" charset="2"/>
              <a:buChar char="§"/>
            </a:pPr>
            <a:r>
              <a:rPr lang="en-US" altLang="ko-KR" sz="1600" dirty="0">
                <a:solidFill>
                  <a:schemeClr val="tx1"/>
                </a:solidFill>
                <a:latin typeface="Calibri" pitchFamily="34" charset="0"/>
              </a:rPr>
              <a:t>Accelerates cell turnover for visible anti-aging effects</a:t>
            </a:r>
          </a:p>
          <a:p>
            <a:pPr marL="285750" indent="-285750">
              <a:buFont typeface="Wingdings" panose="05000000000000000000" pitchFamily="2" charset="2"/>
              <a:buChar char="§"/>
            </a:pPr>
            <a:r>
              <a:rPr lang="en-US" altLang="ko-KR" sz="1600" dirty="0">
                <a:solidFill>
                  <a:schemeClr val="tx1"/>
                </a:solidFill>
                <a:latin typeface="Calibri" pitchFamily="34" charset="0"/>
              </a:rPr>
              <a:t>Supports collagen and elastin synthesis</a:t>
            </a:r>
          </a:p>
          <a:p>
            <a:pPr marL="285750" indent="-285750">
              <a:buFont typeface="Wingdings" panose="05000000000000000000" pitchFamily="2" charset="2"/>
              <a:buChar char="§"/>
            </a:pPr>
            <a:r>
              <a:rPr lang="en-US" altLang="ko-KR" sz="1600" dirty="0">
                <a:solidFill>
                  <a:schemeClr val="tx1"/>
                </a:solidFill>
                <a:latin typeface="Calibri" pitchFamily="34" charset="0"/>
              </a:rPr>
              <a:t>Strengthens the skin barrier and protects against external aggressors</a:t>
            </a:r>
          </a:p>
        </p:txBody>
      </p:sp>
      <p:sp>
        <p:nvSpPr>
          <p:cNvPr id="24" name="직사각형 23">
            <a:extLst>
              <a:ext uri="{FF2B5EF4-FFF2-40B4-BE49-F238E27FC236}">
                <a16:creationId xmlns:a16="http://schemas.microsoft.com/office/drawing/2014/main" id="{58AEF49B-BB47-437C-A2BD-B11A60CCB62E}"/>
              </a:ext>
            </a:extLst>
          </p:cNvPr>
          <p:cNvSpPr/>
          <p:nvPr/>
        </p:nvSpPr>
        <p:spPr>
          <a:xfrm>
            <a:off x="3491070" y="4365104"/>
            <a:ext cx="6142449" cy="1323439"/>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Contains pantothenic acid, known for its strong water-binding capacity and high skin permeability</a:t>
            </a:r>
          </a:p>
          <a:p>
            <a:r>
              <a:rPr lang="en-US" altLang="ko-KR" sz="1600" dirty="0">
                <a:solidFill>
                  <a:schemeClr val="tx1"/>
                </a:solidFill>
                <a:latin typeface="Calibri" pitchFamily="34" charset="0"/>
              </a:rPr>
              <a:t>      →Enhances skin barrier by delivering deep hydration</a:t>
            </a:r>
          </a:p>
          <a:p>
            <a:pPr marL="285750" indent="-285750">
              <a:buFont typeface="Wingdings" panose="05000000000000000000" pitchFamily="2" charset="2"/>
              <a:buChar char="§"/>
            </a:pPr>
            <a:r>
              <a:rPr lang="en-US" altLang="ko-KR" sz="1600" dirty="0">
                <a:solidFill>
                  <a:schemeClr val="tx1"/>
                </a:solidFill>
                <a:latin typeface="Calibri" pitchFamily="34" charset="0"/>
              </a:rPr>
              <a:t>Helps protect the skin from external stressors</a:t>
            </a:r>
          </a:p>
          <a:p>
            <a:pPr marL="285750" indent="-285750">
              <a:buFont typeface="Wingdings" panose="05000000000000000000" pitchFamily="2" charset="2"/>
              <a:buChar char="§"/>
            </a:pPr>
            <a:r>
              <a:rPr lang="en-US" altLang="ko-KR" sz="1600" dirty="0">
                <a:solidFill>
                  <a:schemeClr val="tx1"/>
                </a:solidFill>
                <a:latin typeface="Calibri" pitchFamily="34" charset="0"/>
              </a:rPr>
              <a:t>Provides anti-inflammatory and soothing effects</a:t>
            </a:r>
          </a:p>
        </p:txBody>
      </p:sp>
      <p:sp>
        <p:nvSpPr>
          <p:cNvPr id="7" name="제목 1">
            <a:extLst>
              <a:ext uri="{FF2B5EF4-FFF2-40B4-BE49-F238E27FC236}">
                <a16:creationId xmlns:a16="http://schemas.microsoft.com/office/drawing/2014/main" id="{DAC059C2-8C86-A933-5B98-D81816DCE909}"/>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pic>
        <p:nvPicPr>
          <p:cNvPr id="8" name="그림 7">
            <a:extLst>
              <a:ext uri="{FF2B5EF4-FFF2-40B4-BE49-F238E27FC236}">
                <a16:creationId xmlns:a16="http://schemas.microsoft.com/office/drawing/2014/main" id="{31240823-5FBB-B6B2-B0D8-28F93C60852E}"/>
              </a:ext>
            </a:extLst>
          </p:cNvPr>
          <p:cNvPicPr>
            <a:picLocks noChangeAspect="1"/>
          </p:cNvPicPr>
          <p:nvPr/>
        </p:nvPicPr>
        <p:blipFill>
          <a:blip r:embed="rId3"/>
          <a:stretch>
            <a:fillRect/>
          </a:stretch>
        </p:blipFill>
        <p:spPr>
          <a:xfrm>
            <a:off x="1654977" y="2092255"/>
            <a:ext cx="1564030" cy="1039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그림 8">
            <a:extLst>
              <a:ext uri="{FF2B5EF4-FFF2-40B4-BE49-F238E27FC236}">
                <a16:creationId xmlns:a16="http://schemas.microsoft.com/office/drawing/2014/main" id="{FC90DB09-0B14-B15A-E6FC-8B7DA5B2F28C}"/>
              </a:ext>
            </a:extLst>
          </p:cNvPr>
          <p:cNvPicPr>
            <a:picLocks noChangeAspect="1"/>
          </p:cNvPicPr>
          <p:nvPr/>
        </p:nvPicPr>
        <p:blipFill>
          <a:blip r:embed="rId4"/>
          <a:stretch>
            <a:fillRect/>
          </a:stretch>
        </p:blipFill>
        <p:spPr>
          <a:xfrm>
            <a:off x="1650595" y="4453930"/>
            <a:ext cx="1568412" cy="1034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3070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9A1F-C327-B556-EC74-939F32978A67}"/>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DA19BCCC-8E43-DFC9-25C8-19F0D591B50E}"/>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B3D82EAC-DCEE-089D-4E53-6D8B6C8DF968}"/>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64F1645A-D47C-E152-398D-348D6312B727}"/>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EE49C098-746D-2656-5374-15D0B12FF7FB}"/>
              </a:ext>
            </a:extLst>
          </p:cNvPr>
          <p:cNvSpPr txBox="1"/>
          <p:nvPr/>
        </p:nvSpPr>
        <p:spPr>
          <a:xfrm>
            <a:off x="1722741" y="1412776"/>
            <a:ext cx="1184491"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Ceramide</a:t>
            </a:r>
            <a:endParaRPr lang="ko-KR" altLang="en-US" sz="2000" dirty="0">
              <a:solidFill>
                <a:schemeClr val="tx1"/>
              </a:solidFill>
              <a:latin typeface="Calibri" pitchFamily="34" charset="0"/>
              <a:ea typeface="+mn-ea"/>
            </a:endParaRPr>
          </a:p>
        </p:txBody>
      </p:sp>
      <p:sp>
        <p:nvSpPr>
          <p:cNvPr id="13" name="직사각형 12">
            <a:extLst>
              <a:ext uri="{FF2B5EF4-FFF2-40B4-BE49-F238E27FC236}">
                <a16:creationId xmlns:a16="http://schemas.microsoft.com/office/drawing/2014/main" id="{B582219C-9423-A389-3086-C8537FC198FD}"/>
              </a:ext>
            </a:extLst>
          </p:cNvPr>
          <p:cNvSpPr/>
          <p:nvPr/>
        </p:nvSpPr>
        <p:spPr>
          <a:xfrm>
            <a:off x="1556571" y="3944146"/>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4" name="TextBox 13">
            <a:extLst>
              <a:ext uri="{FF2B5EF4-FFF2-40B4-BE49-F238E27FC236}">
                <a16:creationId xmlns:a16="http://schemas.microsoft.com/office/drawing/2014/main" id="{47D03E9E-7FF9-9760-5FF4-4A68B433006A}"/>
              </a:ext>
            </a:extLst>
          </p:cNvPr>
          <p:cNvSpPr txBox="1"/>
          <p:nvPr/>
        </p:nvSpPr>
        <p:spPr>
          <a:xfrm>
            <a:off x="1722741" y="3861048"/>
            <a:ext cx="2598981" cy="380480"/>
          </a:xfrm>
          <a:prstGeom prst="rect">
            <a:avLst/>
          </a:prstGeom>
          <a:noFill/>
        </p:spPr>
        <p:txBody>
          <a:bodyPr wrap="square" tIns="72000" bIns="0" rtlCol="0">
            <a:spAutoFit/>
          </a:bodyPr>
          <a:lstStyle/>
          <a:p>
            <a:r>
              <a:rPr lang="en-US" altLang="ko-KR" sz="2000" dirty="0" err="1">
                <a:solidFill>
                  <a:schemeClr val="tx1"/>
                </a:solidFill>
                <a:latin typeface="Calibri" pitchFamily="34" charset="0"/>
                <a:ea typeface="+mn-ea"/>
              </a:rPr>
              <a:t>Phytosphingosine</a:t>
            </a:r>
            <a:endParaRPr lang="en-US" altLang="ko-KR" sz="2000" dirty="0">
              <a:solidFill>
                <a:schemeClr val="tx1"/>
              </a:solidFill>
              <a:latin typeface="Calibri" pitchFamily="34" charset="0"/>
              <a:ea typeface="+mn-ea"/>
            </a:endParaRPr>
          </a:p>
        </p:txBody>
      </p:sp>
      <p:sp>
        <p:nvSpPr>
          <p:cNvPr id="23" name="직사각형 22">
            <a:extLst>
              <a:ext uri="{FF2B5EF4-FFF2-40B4-BE49-F238E27FC236}">
                <a16:creationId xmlns:a16="http://schemas.microsoft.com/office/drawing/2014/main" id="{33EF7973-1C94-07E7-8B6C-6CE3DC1D74D4}"/>
              </a:ext>
            </a:extLst>
          </p:cNvPr>
          <p:cNvSpPr/>
          <p:nvPr/>
        </p:nvSpPr>
        <p:spPr>
          <a:xfrm>
            <a:off x="3493664" y="1943663"/>
            <a:ext cx="5991272" cy="1569660"/>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A key lipid component accounting for approximately 50% of intercellular lipids in the skin</a:t>
            </a:r>
          </a:p>
          <a:p>
            <a:pPr marL="285750" indent="-285750">
              <a:buFont typeface="Wingdings" panose="05000000000000000000" pitchFamily="2" charset="2"/>
              <a:buChar char="§"/>
            </a:pPr>
            <a:r>
              <a:rPr lang="en-US" altLang="ko-KR" sz="1600" dirty="0">
                <a:solidFill>
                  <a:schemeClr val="tx1"/>
                </a:solidFill>
                <a:latin typeface="Calibri" pitchFamily="34" charset="0"/>
              </a:rPr>
              <a:t>Reinforces skin barrier</a:t>
            </a:r>
            <a:br>
              <a:rPr lang="en-US" altLang="ko-KR" sz="1600" dirty="0">
                <a:solidFill>
                  <a:schemeClr val="tx1"/>
                </a:solidFill>
                <a:latin typeface="Calibri" pitchFamily="34" charset="0"/>
              </a:rPr>
            </a:br>
            <a:r>
              <a:rPr lang="en-US" altLang="ko-KR" sz="1600" dirty="0">
                <a:solidFill>
                  <a:schemeClr val="tx1"/>
                </a:solidFill>
                <a:latin typeface="Calibri" pitchFamily="34" charset="0"/>
              </a:rPr>
              <a:t> → Helps maintain skin homeostasis and prevent </a:t>
            </a:r>
            <a:r>
              <a:rPr lang="en-US" altLang="ko-KR" sz="1600" dirty="0" err="1">
                <a:solidFill>
                  <a:schemeClr val="tx1"/>
                </a:solidFill>
                <a:latin typeface="Calibri" pitchFamily="34" charset="0"/>
              </a:rPr>
              <a:t>transepidermal</a:t>
            </a:r>
            <a:r>
              <a:rPr lang="en-US" altLang="ko-KR" sz="1600" dirty="0">
                <a:solidFill>
                  <a:schemeClr val="tx1"/>
                </a:solidFill>
                <a:latin typeface="Calibri" pitchFamily="34" charset="0"/>
              </a:rPr>
              <a:t> water loss (TEWL)</a:t>
            </a:r>
          </a:p>
          <a:p>
            <a:pPr marL="285750" indent="-285750">
              <a:buFont typeface="Wingdings" panose="05000000000000000000" pitchFamily="2" charset="2"/>
              <a:buChar char="§"/>
            </a:pPr>
            <a:r>
              <a:rPr lang="en-US" altLang="ko-KR" sz="1600" dirty="0">
                <a:solidFill>
                  <a:schemeClr val="tx1"/>
                </a:solidFill>
                <a:latin typeface="Calibri" pitchFamily="34" charset="0"/>
              </a:rPr>
              <a:t>Forms a protective shield against external irritants</a:t>
            </a:r>
          </a:p>
        </p:txBody>
      </p:sp>
      <p:sp>
        <p:nvSpPr>
          <p:cNvPr id="24" name="직사각형 23">
            <a:extLst>
              <a:ext uri="{FF2B5EF4-FFF2-40B4-BE49-F238E27FC236}">
                <a16:creationId xmlns:a16="http://schemas.microsoft.com/office/drawing/2014/main" id="{DCDB699D-014E-17C8-BC0E-BC3A1D67DB07}"/>
              </a:ext>
            </a:extLst>
          </p:cNvPr>
          <p:cNvSpPr/>
          <p:nvPr/>
        </p:nvSpPr>
        <p:spPr>
          <a:xfrm>
            <a:off x="3491070" y="4365104"/>
            <a:ext cx="6142449" cy="1323439"/>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Acts as a precursor to ceramides, promoting ceramide synthesis in the skin</a:t>
            </a:r>
            <a:br>
              <a:rPr lang="en-US" altLang="ko-KR" sz="1600" dirty="0">
                <a:solidFill>
                  <a:schemeClr val="tx1"/>
                </a:solidFill>
                <a:latin typeface="Calibri" pitchFamily="34" charset="0"/>
              </a:rPr>
            </a:br>
            <a:r>
              <a:rPr lang="en-US" altLang="ko-KR" sz="1600" dirty="0">
                <a:solidFill>
                  <a:schemeClr val="tx1"/>
                </a:solidFill>
                <a:latin typeface="Calibri" pitchFamily="34" charset="0"/>
              </a:rPr>
              <a:t>→ Strengthens the skin barrier to prevent moisture loss and maintain skin homeostasis.</a:t>
            </a:r>
          </a:p>
          <a:p>
            <a:pPr marL="285750" indent="-285750">
              <a:buFont typeface="Wingdings" panose="05000000000000000000" pitchFamily="2" charset="2"/>
              <a:buChar char="§"/>
            </a:pPr>
            <a:r>
              <a:rPr lang="en-US" altLang="ko-KR" sz="1600" dirty="0">
                <a:solidFill>
                  <a:schemeClr val="tx1"/>
                </a:solidFill>
                <a:latin typeface="Calibri" pitchFamily="34" charset="0"/>
              </a:rPr>
              <a:t>Provides anti-inflammatory and soothing benefits</a:t>
            </a:r>
          </a:p>
        </p:txBody>
      </p:sp>
      <p:sp>
        <p:nvSpPr>
          <p:cNvPr id="7" name="제목 1">
            <a:extLst>
              <a:ext uri="{FF2B5EF4-FFF2-40B4-BE49-F238E27FC236}">
                <a16:creationId xmlns:a16="http://schemas.microsoft.com/office/drawing/2014/main" id="{B391816C-1C44-4F8A-7192-943D2DFC7E7E}"/>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pic>
        <p:nvPicPr>
          <p:cNvPr id="2" name="그림 1">
            <a:extLst>
              <a:ext uri="{FF2B5EF4-FFF2-40B4-BE49-F238E27FC236}">
                <a16:creationId xmlns:a16="http://schemas.microsoft.com/office/drawing/2014/main" id="{A3F6E3D9-3270-E7BB-1F58-AABE4DF71FF2}"/>
              </a:ext>
            </a:extLst>
          </p:cNvPr>
          <p:cNvPicPr>
            <a:picLocks noChangeAspect="1"/>
          </p:cNvPicPr>
          <p:nvPr/>
        </p:nvPicPr>
        <p:blipFill>
          <a:blip r:embed="rId3"/>
          <a:stretch>
            <a:fillRect/>
          </a:stretch>
        </p:blipFill>
        <p:spPr>
          <a:xfrm>
            <a:off x="1661693" y="2104795"/>
            <a:ext cx="1557314" cy="1032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그림 2">
            <a:extLst>
              <a:ext uri="{FF2B5EF4-FFF2-40B4-BE49-F238E27FC236}">
                <a16:creationId xmlns:a16="http://schemas.microsoft.com/office/drawing/2014/main" id="{B591E7F7-91AC-4F92-E1BB-F1D759EBE823}"/>
              </a:ext>
            </a:extLst>
          </p:cNvPr>
          <p:cNvPicPr>
            <a:picLocks noChangeAspect="1"/>
          </p:cNvPicPr>
          <p:nvPr/>
        </p:nvPicPr>
        <p:blipFill>
          <a:blip r:embed="rId4"/>
          <a:stretch>
            <a:fillRect/>
          </a:stretch>
        </p:blipFill>
        <p:spPr>
          <a:xfrm>
            <a:off x="1661693" y="4448312"/>
            <a:ext cx="1557314" cy="1034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3937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1A6F-B0B1-90CE-78DF-D10F7270B853}"/>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8DAEEA81-A844-852F-381A-71095EAE87F8}"/>
              </a:ext>
            </a:extLst>
          </p:cNvPr>
          <p:cNvSpPr/>
          <p:nvPr/>
        </p:nvSpPr>
        <p:spPr>
          <a:xfrm>
            <a:off x="0" y="-17908"/>
            <a:ext cx="9906000" cy="246687"/>
          </a:xfrm>
          <a:prstGeom prst="rect">
            <a:avLst/>
          </a:prstGeom>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85131" tIns="42565" rIns="85131" bIns="42565" rtlCol="0" anchor="ctr"/>
          <a:lstStyle/>
          <a:p>
            <a:pPr algn="ctr"/>
            <a:endParaRPr lang="ko-KR" altLang="en-US"/>
          </a:p>
        </p:txBody>
      </p:sp>
      <p:sp>
        <p:nvSpPr>
          <p:cNvPr id="5" name="직사각형 4">
            <a:extLst>
              <a:ext uri="{FF2B5EF4-FFF2-40B4-BE49-F238E27FC236}">
                <a16:creationId xmlns:a16="http://schemas.microsoft.com/office/drawing/2014/main" id="{18E5BDCF-9E70-9AF4-AC63-2F282782E05A}"/>
              </a:ext>
            </a:extLst>
          </p:cNvPr>
          <p:cNvSpPr/>
          <p:nvPr/>
        </p:nvSpPr>
        <p:spPr>
          <a:xfrm>
            <a:off x="152283" y="-32464"/>
            <a:ext cx="974889" cy="837978"/>
          </a:xfrm>
          <a:prstGeom prst="rect">
            <a:avLst/>
          </a:prstGeom>
          <a:ln/>
        </p:spPr>
        <p:style>
          <a:lnRef idx="1">
            <a:schemeClr val="accent2"/>
          </a:lnRef>
          <a:fillRef idx="3">
            <a:schemeClr val="accent2"/>
          </a:fillRef>
          <a:effectRef idx="2">
            <a:schemeClr val="accent2"/>
          </a:effectRef>
          <a:fontRef idx="minor">
            <a:schemeClr val="lt1"/>
          </a:fontRef>
        </p:style>
        <p:txBody>
          <a:bodyPr lIns="85131" tIns="42565" rIns="85131" bIns="42565" rtlCol="0" anchor="ctr"/>
          <a:lstStyle/>
          <a:p>
            <a:pPr algn="ctr"/>
            <a:endParaRPr lang="ko-KR" altLang="en-US"/>
          </a:p>
        </p:txBody>
      </p:sp>
      <p:sp>
        <p:nvSpPr>
          <p:cNvPr id="11" name="직사각형 10">
            <a:extLst>
              <a:ext uri="{FF2B5EF4-FFF2-40B4-BE49-F238E27FC236}">
                <a16:creationId xmlns:a16="http://schemas.microsoft.com/office/drawing/2014/main" id="{8B616DCA-A736-31D3-D48B-1280BBE658A1}"/>
              </a:ext>
            </a:extLst>
          </p:cNvPr>
          <p:cNvSpPr/>
          <p:nvPr/>
        </p:nvSpPr>
        <p:spPr>
          <a:xfrm>
            <a:off x="1556571" y="149587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2" name="TextBox 11">
            <a:extLst>
              <a:ext uri="{FF2B5EF4-FFF2-40B4-BE49-F238E27FC236}">
                <a16:creationId xmlns:a16="http://schemas.microsoft.com/office/drawing/2014/main" id="{2D9645D2-95AB-E86D-1F76-2CCA150116ED}"/>
              </a:ext>
            </a:extLst>
          </p:cNvPr>
          <p:cNvSpPr txBox="1"/>
          <p:nvPr/>
        </p:nvSpPr>
        <p:spPr>
          <a:xfrm>
            <a:off x="1722741" y="1412776"/>
            <a:ext cx="1406154"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Shea Butter</a:t>
            </a:r>
          </a:p>
        </p:txBody>
      </p:sp>
      <p:sp>
        <p:nvSpPr>
          <p:cNvPr id="13" name="직사각형 12">
            <a:extLst>
              <a:ext uri="{FF2B5EF4-FFF2-40B4-BE49-F238E27FC236}">
                <a16:creationId xmlns:a16="http://schemas.microsoft.com/office/drawing/2014/main" id="{4C0B45CC-BD28-0BAC-6C91-D71BFB12A0D4}"/>
              </a:ext>
            </a:extLst>
          </p:cNvPr>
          <p:cNvSpPr/>
          <p:nvPr/>
        </p:nvSpPr>
        <p:spPr>
          <a:xfrm>
            <a:off x="1556571" y="3944146"/>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4" name="TextBox 13">
            <a:extLst>
              <a:ext uri="{FF2B5EF4-FFF2-40B4-BE49-F238E27FC236}">
                <a16:creationId xmlns:a16="http://schemas.microsoft.com/office/drawing/2014/main" id="{E6607BFE-B1AF-2F24-3C26-8CFEC7CBB6F8}"/>
              </a:ext>
            </a:extLst>
          </p:cNvPr>
          <p:cNvSpPr txBox="1"/>
          <p:nvPr/>
        </p:nvSpPr>
        <p:spPr>
          <a:xfrm>
            <a:off x="1722741" y="3861048"/>
            <a:ext cx="2338332" cy="380480"/>
          </a:xfrm>
          <a:prstGeom prst="rect">
            <a:avLst/>
          </a:prstGeom>
          <a:noFill/>
        </p:spPr>
        <p:txBody>
          <a:bodyPr wrap="none" tIns="72000" bIns="0" rtlCol="0">
            <a:spAutoFit/>
          </a:bodyPr>
          <a:lstStyle/>
          <a:p>
            <a:r>
              <a:rPr lang="en-US" altLang="ko-KR" sz="2000" dirty="0">
                <a:solidFill>
                  <a:schemeClr val="tx1"/>
                </a:solidFill>
                <a:latin typeface="Calibri" pitchFamily="34" charset="0"/>
                <a:ea typeface="+mn-ea"/>
              </a:rPr>
              <a:t>Green Leaf Complex </a:t>
            </a:r>
          </a:p>
        </p:txBody>
      </p:sp>
      <p:sp>
        <p:nvSpPr>
          <p:cNvPr id="23" name="직사각형 22">
            <a:extLst>
              <a:ext uri="{FF2B5EF4-FFF2-40B4-BE49-F238E27FC236}">
                <a16:creationId xmlns:a16="http://schemas.microsoft.com/office/drawing/2014/main" id="{EBCFA609-3E7A-548D-7F64-282EB2683E2A}"/>
              </a:ext>
            </a:extLst>
          </p:cNvPr>
          <p:cNvSpPr/>
          <p:nvPr/>
        </p:nvSpPr>
        <p:spPr>
          <a:xfrm>
            <a:off x="3493664" y="1943663"/>
            <a:ext cx="5991272" cy="830997"/>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Skin-friendly, plant-derived emollient</a:t>
            </a:r>
          </a:p>
          <a:p>
            <a:pPr marL="285750" indent="-285750">
              <a:buFont typeface="Wingdings" panose="05000000000000000000" pitchFamily="2" charset="2"/>
              <a:buChar char="§"/>
            </a:pPr>
            <a:r>
              <a:rPr lang="en-US" altLang="ko-KR" sz="1600" dirty="0">
                <a:solidFill>
                  <a:schemeClr val="tx1"/>
                </a:solidFill>
                <a:latin typeface="Calibri" pitchFamily="34" charset="0"/>
              </a:rPr>
              <a:t>Rich in triglycerides and fatty acids for intense moisturization</a:t>
            </a:r>
          </a:p>
          <a:p>
            <a:pPr marL="285750" indent="-285750">
              <a:buFont typeface="Wingdings" panose="05000000000000000000" pitchFamily="2" charset="2"/>
              <a:buChar char="§"/>
            </a:pPr>
            <a:r>
              <a:rPr lang="en-US" altLang="ko-KR" sz="1600" dirty="0">
                <a:solidFill>
                  <a:schemeClr val="tx1"/>
                </a:solidFill>
                <a:latin typeface="Calibri" pitchFamily="34" charset="0"/>
              </a:rPr>
              <a:t>Contains vitamins A, E and F, providing antioxidant protection</a:t>
            </a:r>
          </a:p>
        </p:txBody>
      </p:sp>
      <p:sp>
        <p:nvSpPr>
          <p:cNvPr id="24" name="직사각형 23">
            <a:extLst>
              <a:ext uri="{FF2B5EF4-FFF2-40B4-BE49-F238E27FC236}">
                <a16:creationId xmlns:a16="http://schemas.microsoft.com/office/drawing/2014/main" id="{EE661048-187C-5B1C-75B2-B108A5EF8B09}"/>
              </a:ext>
            </a:extLst>
          </p:cNvPr>
          <p:cNvSpPr/>
          <p:nvPr/>
        </p:nvSpPr>
        <p:spPr>
          <a:xfrm>
            <a:off x="3491070" y="4365104"/>
            <a:ext cx="6142449" cy="1569660"/>
          </a:xfrm>
          <a:prstGeom prst="rect">
            <a:avLst/>
          </a:prstGeom>
        </p:spPr>
        <p:txBody>
          <a:bodyPr wrap="square">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Camellia Sinensis Leaf Extract: Flavonoids and polyphenols </a:t>
            </a:r>
            <a:r>
              <a:rPr lang="en-US" altLang="ko-KR" sz="1600" dirty="0">
                <a:solidFill>
                  <a:schemeClr val="tx1"/>
                </a:solidFill>
                <a:latin typeface="맑은 고딕" panose="020B0503020000020004" pitchFamily="50" charset="-127"/>
                <a:ea typeface="맑은 고딕" panose="020B0503020000020004" pitchFamily="50" charset="-127"/>
              </a:rPr>
              <a:t>→</a:t>
            </a:r>
            <a:r>
              <a:rPr lang="en-US" altLang="ko-KR" sz="1600" dirty="0">
                <a:solidFill>
                  <a:schemeClr val="tx1"/>
                </a:solidFill>
                <a:latin typeface="Calibri" pitchFamily="34" charset="0"/>
              </a:rPr>
              <a:t> offers antioxidant and anti-inflammatory effects</a:t>
            </a:r>
          </a:p>
          <a:p>
            <a:pPr marL="285750" indent="-285750">
              <a:buFont typeface="Wingdings" panose="05000000000000000000" pitchFamily="2" charset="2"/>
              <a:buChar char="§"/>
            </a:pPr>
            <a:r>
              <a:rPr lang="en-US" altLang="ko-KR" sz="1600" dirty="0">
                <a:solidFill>
                  <a:schemeClr val="tx1"/>
                </a:solidFill>
                <a:latin typeface="Calibri" pitchFamily="34" charset="0"/>
              </a:rPr>
              <a:t>Mentha Rotundifolia Leaf Extract: Menthol </a:t>
            </a:r>
            <a:r>
              <a:rPr lang="en-US" altLang="ko-KR" sz="1600" dirty="0">
                <a:solidFill>
                  <a:schemeClr val="tx1"/>
                </a:solidFill>
                <a:latin typeface="맑은 고딕" panose="020B0503020000020004" pitchFamily="50" charset="-127"/>
                <a:ea typeface="맑은 고딕" panose="020B0503020000020004" pitchFamily="50" charset="-127"/>
              </a:rPr>
              <a:t>→ </a:t>
            </a:r>
            <a:r>
              <a:rPr lang="en-US" altLang="ko-KR" sz="1600" dirty="0">
                <a:solidFill>
                  <a:schemeClr val="tx1"/>
                </a:solidFill>
                <a:latin typeface="Calibri" pitchFamily="34" charset="0"/>
                <a:ea typeface="맑은 고딕" panose="020B0503020000020004" pitchFamily="50" charset="-127"/>
              </a:rPr>
              <a:t>k</a:t>
            </a:r>
            <a:r>
              <a:rPr lang="en-US" altLang="ko-KR" sz="1600" dirty="0">
                <a:solidFill>
                  <a:schemeClr val="tx1"/>
                </a:solidFill>
                <a:latin typeface="Calibri" pitchFamily="34" charset="0"/>
              </a:rPr>
              <a:t>nown to help relieve discomfort and soothe the skin</a:t>
            </a:r>
          </a:p>
          <a:p>
            <a:pPr marL="285750" indent="-285750">
              <a:buFont typeface="Wingdings" panose="05000000000000000000" pitchFamily="2" charset="2"/>
              <a:buChar char="§"/>
            </a:pPr>
            <a:r>
              <a:rPr lang="en-US" altLang="ko-KR" sz="1600" dirty="0">
                <a:solidFill>
                  <a:schemeClr val="tx1"/>
                </a:solidFill>
                <a:latin typeface="Calibri" pitchFamily="34" charset="0"/>
              </a:rPr>
              <a:t>Thyme Leaf Extract: thymol and carvacrol </a:t>
            </a:r>
            <a:r>
              <a:rPr lang="en-US" altLang="ko-KR" sz="1600" dirty="0">
                <a:solidFill>
                  <a:schemeClr val="tx1"/>
                </a:solidFill>
                <a:latin typeface="맑은 고딕" panose="020B0503020000020004" pitchFamily="50" charset="-127"/>
                <a:ea typeface="맑은 고딕" panose="020B0503020000020004" pitchFamily="50" charset="-127"/>
              </a:rPr>
              <a:t>→ </a:t>
            </a:r>
            <a:r>
              <a:rPr lang="en-US" altLang="ko-KR" sz="1600" dirty="0">
                <a:solidFill>
                  <a:schemeClr val="tx1"/>
                </a:solidFill>
                <a:latin typeface="Calibri" pitchFamily="34" charset="0"/>
                <a:ea typeface="맑은 고딕" panose="020B0503020000020004" pitchFamily="50" charset="-127"/>
              </a:rPr>
              <a:t>p</a:t>
            </a:r>
            <a:r>
              <a:rPr lang="en-US" altLang="ko-KR" sz="1600" dirty="0">
                <a:solidFill>
                  <a:schemeClr val="tx1"/>
                </a:solidFill>
                <a:latin typeface="Calibri" pitchFamily="34" charset="0"/>
              </a:rPr>
              <a:t>rovides natural antibacterial and soothing properties</a:t>
            </a:r>
          </a:p>
        </p:txBody>
      </p:sp>
      <p:sp>
        <p:nvSpPr>
          <p:cNvPr id="7" name="제목 1">
            <a:extLst>
              <a:ext uri="{FF2B5EF4-FFF2-40B4-BE49-F238E27FC236}">
                <a16:creationId xmlns:a16="http://schemas.microsoft.com/office/drawing/2014/main" id="{D11E438A-811F-ADBE-8FB3-A6951AF007A1}"/>
              </a:ext>
            </a:extLst>
          </p:cNvPr>
          <p:cNvSpPr txBox="1">
            <a:spLocks/>
          </p:cNvSpPr>
          <p:nvPr/>
        </p:nvSpPr>
        <p:spPr bwMode="auto">
          <a:xfrm>
            <a:off x="1332128" y="294090"/>
            <a:ext cx="6069144"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SKIN REBOOT PDRN MASK PACK</a:t>
            </a:r>
          </a:p>
        </p:txBody>
      </p:sp>
      <p:pic>
        <p:nvPicPr>
          <p:cNvPr id="2" name="Picture 2" descr="클레오파트라의 인기비결! 시어버터의 놀라운 5가지 효능 / 시어버터 너리싱 마스크팩 : 뉴필, 자연의 힘을 믿습니다.">
            <a:extLst>
              <a:ext uri="{FF2B5EF4-FFF2-40B4-BE49-F238E27FC236}">
                <a16:creationId xmlns:a16="http://schemas.microsoft.com/office/drawing/2014/main" id="{B393EEEE-750A-D004-A68F-24B9D05A44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737" y="2099562"/>
            <a:ext cx="1557270" cy="1034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그림 2">
            <a:extLst>
              <a:ext uri="{FF2B5EF4-FFF2-40B4-BE49-F238E27FC236}">
                <a16:creationId xmlns:a16="http://schemas.microsoft.com/office/drawing/2014/main" id="{8EC0E9FD-A1FA-6F7C-12BB-FE98B2691352}"/>
              </a:ext>
            </a:extLst>
          </p:cNvPr>
          <p:cNvPicPr>
            <a:picLocks noChangeAspect="1"/>
          </p:cNvPicPr>
          <p:nvPr/>
        </p:nvPicPr>
        <p:blipFill>
          <a:blip r:embed="rId4"/>
          <a:stretch>
            <a:fillRect/>
          </a:stretch>
        </p:blipFill>
        <p:spPr>
          <a:xfrm>
            <a:off x="1661326" y="4454586"/>
            <a:ext cx="1557681" cy="1034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092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62281-C1C7-40ED-3E7F-7C9DB37E28B2}"/>
            </a:ext>
          </a:extLst>
        </p:cNvPr>
        <p:cNvGrpSpPr/>
        <p:nvPr/>
      </p:nvGrpSpPr>
      <p:grpSpPr>
        <a:xfrm>
          <a:off x="0" y="0"/>
          <a:ext cx="0" cy="0"/>
          <a:chOff x="0" y="0"/>
          <a:chExt cx="0" cy="0"/>
        </a:xfrm>
      </p:grpSpPr>
      <p:sp>
        <p:nvSpPr>
          <p:cNvPr id="7" name="직사각형 6">
            <a:extLst>
              <a:ext uri="{FF2B5EF4-FFF2-40B4-BE49-F238E27FC236}">
                <a16:creationId xmlns:a16="http://schemas.microsoft.com/office/drawing/2014/main" id="{FCB198BA-BED0-B8DC-AEA2-002CDAC2B7AD}"/>
              </a:ext>
            </a:extLst>
          </p:cNvPr>
          <p:cNvSpPr>
            <a:spLocks noChangeArrowheads="1"/>
          </p:cNvSpPr>
          <p:nvPr/>
        </p:nvSpPr>
        <p:spPr bwMode="auto">
          <a:xfrm>
            <a:off x="1590779" y="1988840"/>
            <a:ext cx="7970733" cy="502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A specialized treatment ampoule, enriched with the uniquely formulated BIO-MESO™ PDRN, panthenol, and an anti-aging complex to regenerate skin and strengthen the skin barrier.</a:t>
            </a:r>
          </a:p>
          <a:p>
            <a:pPr marL="285750" indent="-285750">
              <a:buFont typeface="Wingdings" panose="05000000000000000000" pitchFamily="2" charset="2"/>
              <a:buChar char="§"/>
            </a:pPr>
            <a:r>
              <a:rPr lang="en-US" altLang="ko-KR" sz="1600" dirty="0">
                <a:solidFill>
                  <a:schemeClr val="tx1"/>
                </a:solidFill>
                <a:latin typeface="Calibri" pitchFamily="34" charset="0"/>
              </a:rPr>
              <a:t>Customizable care enabled by a 2-way system for clinic-based and home-use applications</a:t>
            </a:r>
          </a:p>
          <a:p>
            <a:pPr marL="285750" indent="-285750">
              <a:buFont typeface="Wingdings" panose="05000000000000000000" pitchFamily="2" charset="2"/>
              <a:buChar char="§"/>
            </a:pPr>
            <a:r>
              <a:rPr lang="en-US" altLang="ko-KR" sz="1600" dirty="0">
                <a:solidFill>
                  <a:schemeClr val="tx1"/>
                </a:solidFill>
                <a:latin typeface="Calibri" pitchFamily="34" charset="0"/>
              </a:rPr>
              <a:t>Contains a significantly higher concentration of spicules compared to other products on  the market, delivering more intensive results. </a:t>
            </a:r>
          </a:p>
          <a:p>
            <a:pPr marL="285750" indent="-285750">
              <a:buFont typeface="Wingdings" panose="05000000000000000000" pitchFamily="2" charset="2"/>
              <a:buChar char="§"/>
            </a:pPr>
            <a:r>
              <a:rPr lang="en-US" altLang="ko-KR" sz="1600" dirty="0">
                <a:solidFill>
                  <a:schemeClr val="tx1"/>
                </a:solidFill>
                <a:latin typeface="Calibri" pitchFamily="34" charset="0"/>
              </a:rPr>
              <a:t>Functions as a spicule peeling or bio-</a:t>
            </a:r>
            <a:r>
              <a:rPr lang="en-US" altLang="ko-KR" sz="1600" dirty="0" err="1">
                <a:solidFill>
                  <a:schemeClr val="tx1"/>
                </a:solidFill>
                <a:latin typeface="Calibri" pitchFamily="34" charset="0"/>
              </a:rPr>
              <a:t>meso</a:t>
            </a:r>
            <a:r>
              <a:rPr lang="en-US" altLang="ko-KR" sz="1600" dirty="0">
                <a:solidFill>
                  <a:schemeClr val="tx1"/>
                </a:solidFill>
                <a:latin typeface="Calibri" pitchFamily="34" charset="0"/>
              </a:rPr>
              <a:t> peeling treatment, inducing a peel-off effect on the skin.</a:t>
            </a:r>
          </a:p>
          <a:p>
            <a:pPr marL="285750" indent="-285750">
              <a:buFont typeface="Wingdings" panose="05000000000000000000" pitchFamily="2" charset="2"/>
              <a:buChar char="§"/>
            </a:pPr>
            <a:r>
              <a:rPr lang="en-US" altLang="ko-KR" sz="1600" dirty="0">
                <a:solidFill>
                  <a:schemeClr val="tx1"/>
                </a:solidFill>
                <a:latin typeface="Calibri" pitchFamily="34" charset="0"/>
              </a:rPr>
              <a:t>Effects:  Boosts skin turnover         </a:t>
            </a:r>
          </a:p>
          <a:p>
            <a:r>
              <a:rPr lang="en-US" altLang="ko-KR" sz="1600" dirty="0">
                <a:solidFill>
                  <a:schemeClr val="tx1"/>
                </a:solidFill>
                <a:latin typeface="Calibri" pitchFamily="34" charset="0"/>
              </a:rPr>
              <a:t>                     Enhances collagen &amp; elastin production</a:t>
            </a:r>
          </a:p>
          <a:p>
            <a:r>
              <a:rPr lang="en-US" altLang="ko-KR" sz="1600" dirty="0">
                <a:solidFill>
                  <a:schemeClr val="tx1"/>
                </a:solidFill>
                <a:latin typeface="Calibri" pitchFamily="34" charset="0"/>
              </a:rPr>
              <a:t>                     Promotes skin regeneration</a:t>
            </a:r>
          </a:p>
          <a:p>
            <a:r>
              <a:rPr lang="en-US" altLang="ko-KR" sz="1600" dirty="0">
                <a:solidFill>
                  <a:schemeClr val="tx1"/>
                </a:solidFill>
                <a:latin typeface="Calibri" pitchFamily="34" charset="0"/>
              </a:rPr>
              <a:t>                     Improves skin tone</a:t>
            </a:r>
          </a:p>
          <a:p>
            <a:r>
              <a:rPr lang="en-US" altLang="ko-KR" sz="1600" dirty="0">
                <a:solidFill>
                  <a:schemeClr val="tx1"/>
                </a:solidFill>
                <a:latin typeface="Calibri" pitchFamily="34" charset="0"/>
              </a:rPr>
              <a:t>                     Improves blemishes</a:t>
            </a: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r>
              <a:rPr lang="en-US" altLang="ko-KR" sz="1600" dirty="0">
                <a:solidFill>
                  <a:schemeClr val="tx1"/>
                </a:solidFill>
                <a:latin typeface="Calibri" pitchFamily="34" charset="0"/>
              </a:rPr>
              <a:t> </a:t>
            </a:r>
          </a:p>
        </p:txBody>
      </p:sp>
      <p:sp>
        <p:nvSpPr>
          <p:cNvPr id="17" name="직사각형 16">
            <a:extLst>
              <a:ext uri="{FF2B5EF4-FFF2-40B4-BE49-F238E27FC236}">
                <a16:creationId xmlns:a16="http://schemas.microsoft.com/office/drawing/2014/main" id="{4368B3DE-B57D-C3E7-64AA-1795CD5AF0F3}"/>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FDAB204E-6D5E-E999-D07F-D714B111BC63}"/>
              </a:ext>
            </a:extLst>
          </p:cNvPr>
          <p:cNvSpPr txBox="1"/>
          <p:nvPr/>
        </p:nvSpPr>
        <p:spPr>
          <a:xfrm>
            <a:off x="1722741" y="1412776"/>
            <a:ext cx="2918491"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BIO-MESO PDRN Ampoule</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E1C0056E-EE99-CC7E-D6E7-9C3DC3589FC0}"/>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grpSp>
        <p:nvGrpSpPr>
          <p:cNvPr id="3" name="그룹 2">
            <a:extLst>
              <a:ext uri="{FF2B5EF4-FFF2-40B4-BE49-F238E27FC236}">
                <a16:creationId xmlns:a16="http://schemas.microsoft.com/office/drawing/2014/main" id="{12A30DC7-5667-F981-9399-C116A2E36E7C}"/>
              </a:ext>
            </a:extLst>
          </p:cNvPr>
          <p:cNvGrpSpPr/>
          <p:nvPr/>
        </p:nvGrpSpPr>
        <p:grpSpPr>
          <a:xfrm>
            <a:off x="5889104" y="4581128"/>
            <a:ext cx="1872208" cy="1810442"/>
            <a:chOff x="1452306" y="3399076"/>
            <a:chExt cx="3312368" cy="2064553"/>
          </a:xfrm>
        </p:grpSpPr>
        <p:sp>
          <p:nvSpPr>
            <p:cNvPr id="6" name="사각형: 둥근 모서리 5">
              <a:extLst>
                <a:ext uri="{FF2B5EF4-FFF2-40B4-BE49-F238E27FC236}">
                  <a16:creationId xmlns:a16="http://schemas.microsoft.com/office/drawing/2014/main" id="{B6BBBFAD-A966-AAEF-4741-3FB8B9DCADF4}"/>
                </a:ext>
              </a:extLst>
            </p:cNvPr>
            <p:cNvSpPr/>
            <p:nvPr/>
          </p:nvSpPr>
          <p:spPr>
            <a:xfrm>
              <a:off x="1452306" y="3404106"/>
              <a:ext cx="3312368" cy="2059523"/>
            </a:xfrm>
            <a:prstGeom prst="roundRect">
              <a:avLst>
                <a:gd name="adj" fmla="val 1148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Calibri" panose="020F0502020204030204" pitchFamily="34" charset="0"/>
                <a:cs typeface="Calibri" panose="020F0502020204030204" pitchFamily="34" charset="0"/>
              </a:endParaRPr>
            </a:p>
          </p:txBody>
        </p:sp>
        <p:sp>
          <p:nvSpPr>
            <p:cNvPr id="8" name="사각형: 둥근 모서리 7">
              <a:extLst>
                <a:ext uri="{FF2B5EF4-FFF2-40B4-BE49-F238E27FC236}">
                  <a16:creationId xmlns:a16="http://schemas.microsoft.com/office/drawing/2014/main" id="{FDC738D2-1735-9547-ED93-34B38E0F7FDA}"/>
                </a:ext>
              </a:extLst>
            </p:cNvPr>
            <p:cNvSpPr/>
            <p:nvPr/>
          </p:nvSpPr>
          <p:spPr>
            <a:xfrm>
              <a:off x="1452307" y="4980171"/>
              <a:ext cx="3312367" cy="483458"/>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000" dirty="0">
                  <a:latin typeface="Calibri" panose="020F0502020204030204" pitchFamily="34" charset="0"/>
                  <a:ea typeface="Calibri" panose="020F0502020204030204" pitchFamily="34" charset="0"/>
                  <a:cs typeface="Calibri" panose="020F0502020204030204" pitchFamily="34" charset="0"/>
                </a:rPr>
                <a:t>BIO-MESO PDRN </a:t>
              </a:r>
            </a:p>
            <a:p>
              <a:pPr algn="ctr"/>
              <a:r>
                <a:rPr lang="en-US" altLang="ko-KR" sz="1000" dirty="0">
                  <a:latin typeface="Calibri" panose="020F0502020204030204" pitchFamily="34" charset="0"/>
                  <a:ea typeface="Calibri" panose="020F0502020204030204" pitchFamily="34" charset="0"/>
                  <a:cs typeface="Calibri" panose="020F0502020204030204" pitchFamily="34" charset="0"/>
                </a:rPr>
                <a:t>EXPERT AMPOULE 60000</a:t>
              </a:r>
              <a:endParaRPr lang="ko-KR" altLang="en-US" sz="10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D901C81-DF56-BFB7-ADEB-E94D3FFE84D8}"/>
                </a:ext>
              </a:extLst>
            </p:cNvPr>
            <p:cNvSpPr txBox="1"/>
            <p:nvPr/>
          </p:nvSpPr>
          <p:spPr>
            <a:xfrm>
              <a:off x="1496616" y="3399076"/>
              <a:ext cx="720082" cy="280780"/>
            </a:xfrm>
            <a:prstGeom prst="rect">
              <a:avLst/>
            </a:prstGeom>
            <a:noFill/>
          </p:spPr>
          <p:txBody>
            <a:bodyPr wrap="square" rtlCol="0">
              <a:spAutoFit/>
            </a:bodyPr>
            <a:lstStyle/>
            <a:p>
              <a:r>
                <a:rPr lang="en-US" altLang="ko-KR" sz="1000" b="1" i="1" dirty="0">
                  <a:solidFill>
                    <a:srgbClr val="FF0000"/>
                  </a:solidFill>
                  <a:latin typeface="Calibri" panose="020F0502020204030204" pitchFamily="34" charset="0"/>
                  <a:ea typeface="Calibri" panose="020F0502020204030204" pitchFamily="34" charset="0"/>
                  <a:cs typeface="Calibri" panose="020F0502020204030204" pitchFamily="34" charset="0"/>
                </a:rPr>
                <a:t>pro</a:t>
              </a:r>
              <a:endParaRPr lang="ko-KR" altLang="en-US" sz="1000" b="1" i="1" dirty="0">
                <a:solidFill>
                  <a:srgbClr val="FF0000"/>
                </a:solidFill>
                <a:latin typeface="Calibri" panose="020F0502020204030204" pitchFamily="34" charset="0"/>
                <a:ea typeface="+mn-ea"/>
                <a:cs typeface="Calibri" panose="020F0502020204030204" pitchFamily="34" charset="0"/>
              </a:endParaRPr>
            </a:p>
          </p:txBody>
        </p:sp>
      </p:grpSp>
      <p:grpSp>
        <p:nvGrpSpPr>
          <p:cNvPr id="13" name="그룹 12">
            <a:extLst>
              <a:ext uri="{FF2B5EF4-FFF2-40B4-BE49-F238E27FC236}">
                <a16:creationId xmlns:a16="http://schemas.microsoft.com/office/drawing/2014/main" id="{5F0C044A-987F-1B7C-7443-09490B5B903C}"/>
              </a:ext>
            </a:extLst>
          </p:cNvPr>
          <p:cNvGrpSpPr/>
          <p:nvPr/>
        </p:nvGrpSpPr>
        <p:grpSpPr>
          <a:xfrm>
            <a:off x="7824902" y="4581128"/>
            <a:ext cx="1872208" cy="1810442"/>
            <a:chOff x="4953000" y="3399076"/>
            <a:chExt cx="3312368" cy="2064553"/>
          </a:xfrm>
        </p:grpSpPr>
        <p:sp>
          <p:nvSpPr>
            <p:cNvPr id="14" name="사각형: 둥근 모서리 13">
              <a:extLst>
                <a:ext uri="{FF2B5EF4-FFF2-40B4-BE49-F238E27FC236}">
                  <a16:creationId xmlns:a16="http://schemas.microsoft.com/office/drawing/2014/main" id="{956E24D0-8A4D-CB42-7CF0-95156508B27F}"/>
                </a:ext>
              </a:extLst>
            </p:cNvPr>
            <p:cNvSpPr/>
            <p:nvPr/>
          </p:nvSpPr>
          <p:spPr>
            <a:xfrm>
              <a:off x="4953000" y="3404106"/>
              <a:ext cx="3312368" cy="2059523"/>
            </a:xfrm>
            <a:prstGeom prst="roundRect">
              <a:avLst>
                <a:gd name="adj" fmla="val 1148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000">
                <a:latin typeface="Calibri" panose="020F0502020204030204" pitchFamily="34" charset="0"/>
                <a:cs typeface="Calibri" panose="020F0502020204030204" pitchFamily="34" charset="0"/>
              </a:endParaRPr>
            </a:p>
          </p:txBody>
        </p:sp>
        <p:sp>
          <p:nvSpPr>
            <p:cNvPr id="15" name="사각형: 둥근 모서리 14">
              <a:extLst>
                <a:ext uri="{FF2B5EF4-FFF2-40B4-BE49-F238E27FC236}">
                  <a16:creationId xmlns:a16="http://schemas.microsoft.com/office/drawing/2014/main" id="{61F764A6-79D6-BD81-E331-4D85ACF1C143}"/>
                </a:ext>
              </a:extLst>
            </p:cNvPr>
            <p:cNvSpPr/>
            <p:nvPr/>
          </p:nvSpPr>
          <p:spPr>
            <a:xfrm>
              <a:off x="4953001" y="4980171"/>
              <a:ext cx="3312367" cy="483458"/>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000" dirty="0">
                  <a:latin typeface="Calibri" panose="020F0502020204030204" pitchFamily="34" charset="0"/>
                  <a:ea typeface="Calibri" panose="020F0502020204030204" pitchFamily="34" charset="0"/>
                  <a:cs typeface="Calibri" panose="020F0502020204030204" pitchFamily="34" charset="0"/>
                </a:rPr>
                <a:t>BIO-MESO PDRN </a:t>
              </a:r>
            </a:p>
            <a:p>
              <a:pPr algn="ctr"/>
              <a:r>
                <a:rPr lang="en-US" altLang="ko-KR" sz="1000" dirty="0">
                  <a:latin typeface="Calibri" panose="020F0502020204030204" pitchFamily="34" charset="0"/>
                  <a:ea typeface="Calibri" panose="020F0502020204030204" pitchFamily="34" charset="0"/>
                  <a:cs typeface="Calibri" panose="020F0502020204030204" pitchFamily="34" charset="0"/>
                </a:rPr>
                <a:t>HOMECARE AMPOULE 5000</a:t>
              </a:r>
              <a:endParaRPr lang="ko-KR" altLang="en-US" sz="10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7E896857-40B3-DB3D-A024-36C64B235764}"/>
                </a:ext>
              </a:extLst>
            </p:cNvPr>
            <p:cNvSpPr txBox="1"/>
            <p:nvPr/>
          </p:nvSpPr>
          <p:spPr>
            <a:xfrm>
              <a:off x="5020799" y="3399076"/>
              <a:ext cx="940314" cy="473817"/>
            </a:xfrm>
            <a:prstGeom prst="rect">
              <a:avLst/>
            </a:prstGeom>
            <a:noFill/>
          </p:spPr>
          <p:txBody>
            <a:bodyPr wrap="square" rtlCol="0">
              <a:spAutoFit/>
            </a:bodyPr>
            <a:lstStyle/>
            <a:p>
              <a:r>
                <a:rPr lang="en-US" altLang="ko-KR" sz="1000" b="1" i="1" dirty="0">
                  <a:solidFill>
                    <a:srgbClr val="FF0000"/>
                  </a:solidFill>
                  <a:latin typeface="Calibri" panose="020F0502020204030204" pitchFamily="34" charset="0"/>
                  <a:ea typeface="Calibri" panose="020F0502020204030204" pitchFamily="34" charset="0"/>
                  <a:cs typeface="Calibri" panose="020F0502020204030204" pitchFamily="34" charset="0"/>
                </a:rPr>
                <a:t>homecare</a:t>
              </a:r>
              <a:endParaRPr lang="ko-KR" altLang="en-US" sz="1000" b="1" i="1" dirty="0">
                <a:solidFill>
                  <a:srgbClr val="FF0000"/>
                </a:solidFill>
                <a:latin typeface="Calibri" panose="020F0502020204030204" pitchFamily="34" charset="0"/>
                <a:ea typeface="+mn-ea"/>
                <a:cs typeface="Calibri" panose="020F0502020204030204" pitchFamily="34" charset="0"/>
              </a:endParaRPr>
            </a:p>
          </p:txBody>
        </p:sp>
      </p:grpSp>
      <p:pic>
        <p:nvPicPr>
          <p:cNvPr id="19" name="그림 18">
            <a:extLst>
              <a:ext uri="{FF2B5EF4-FFF2-40B4-BE49-F238E27FC236}">
                <a16:creationId xmlns:a16="http://schemas.microsoft.com/office/drawing/2014/main" id="{FB1A7C5A-F733-7838-4E57-7ADF52292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a:off x="6620671" y="4727842"/>
            <a:ext cx="194057" cy="1140267"/>
          </a:xfrm>
          <a:prstGeom prst="rect">
            <a:avLst/>
          </a:prstGeom>
        </p:spPr>
      </p:pic>
      <p:pic>
        <p:nvPicPr>
          <p:cNvPr id="20" name="그림 19">
            <a:extLst>
              <a:ext uri="{FF2B5EF4-FFF2-40B4-BE49-F238E27FC236}">
                <a16:creationId xmlns:a16="http://schemas.microsoft.com/office/drawing/2014/main" id="{52998046-64DD-7CC0-C3C4-1050B664F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a:off x="6955529" y="4728963"/>
            <a:ext cx="194057" cy="1140267"/>
          </a:xfrm>
          <a:prstGeom prst="rect">
            <a:avLst/>
          </a:prstGeom>
        </p:spPr>
      </p:pic>
      <p:pic>
        <p:nvPicPr>
          <p:cNvPr id="21" name="그림 20">
            <a:extLst>
              <a:ext uri="{FF2B5EF4-FFF2-40B4-BE49-F238E27FC236}">
                <a16:creationId xmlns:a16="http://schemas.microsoft.com/office/drawing/2014/main" id="{B8A57B42-F9F6-38EC-EEB3-6BF473A94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a:off x="7251497" y="4727843"/>
            <a:ext cx="194057" cy="1140267"/>
          </a:xfrm>
          <a:prstGeom prst="rect">
            <a:avLst/>
          </a:prstGeom>
        </p:spPr>
      </p:pic>
      <p:pic>
        <p:nvPicPr>
          <p:cNvPr id="22" name="그림 21">
            <a:extLst>
              <a:ext uri="{FF2B5EF4-FFF2-40B4-BE49-F238E27FC236}">
                <a16:creationId xmlns:a16="http://schemas.microsoft.com/office/drawing/2014/main" id="{C4D85697-2929-B0E9-217C-C515FB7E9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a:off x="6302072" y="4733570"/>
            <a:ext cx="194057" cy="1140267"/>
          </a:xfrm>
          <a:prstGeom prst="rect">
            <a:avLst/>
          </a:prstGeom>
        </p:spPr>
      </p:pic>
      <p:pic>
        <p:nvPicPr>
          <p:cNvPr id="2" name="그림 1">
            <a:extLst>
              <a:ext uri="{FF2B5EF4-FFF2-40B4-BE49-F238E27FC236}">
                <a16:creationId xmlns:a16="http://schemas.microsoft.com/office/drawing/2014/main" id="{E41911E5-2715-7BF3-1F83-DC0DD637E3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5969" y="4771858"/>
            <a:ext cx="430073" cy="1096252"/>
          </a:xfrm>
          <a:prstGeom prst="rect">
            <a:avLst/>
          </a:prstGeom>
        </p:spPr>
      </p:pic>
    </p:spTree>
    <p:extLst>
      <p:ext uri="{BB962C8B-B14F-4D97-AF65-F5344CB8AC3E}">
        <p14:creationId xmlns:p14="http://schemas.microsoft.com/office/powerpoint/2010/main" val="1500814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1352600" y="2348881"/>
            <a:ext cx="871296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3224808" y="3207741"/>
            <a:ext cx="3725703" cy="824625"/>
          </a:xfrm>
          <a:prstGeom prst="rect">
            <a:avLst/>
          </a:prstGeom>
          <a:noFill/>
          <a:effectLst/>
        </p:spPr>
        <p:txBody>
          <a:bodyPr wrap="square" lIns="85131" tIns="42565" rIns="85131" bIns="42565" rtlCol="0">
            <a:spAutoFit/>
          </a:bodyPr>
          <a:lstStyle/>
          <a:p>
            <a:pPr algn="ctr"/>
            <a:r>
              <a:rPr lang="en-US" altLang="ko-KR" sz="4800" dirty="0">
                <a:solidFill>
                  <a:schemeClr val="tx1"/>
                </a:solidFill>
                <a:latin typeface="Calibri" pitchFamily="34" charset="0"/>
                <a:ea typeface="Kozuka Gothic Pro R" pitchFamily="34" charset="-128"/>
              </a:rPr>
              <a:t>Thank You</a:t>
            </a:r>
            <a:endParaRPr lang="ko-KR" altLang="en-US" sz="4800" dirty="0">
              <a:latin typeface="Calibri" pitchFamily="34" charset="0"/>
            </a:endParaRPr>
          </a:p>
        </p:txBody>
      </p:sp>
    </p:spTree>
    <p:extLst>
      <p:ext uri="{BB962C8B-B14F-4D97-AF65-F5344CB8AC3E}">
        <p14:creationId xmlns:p14="http://schemas.microsoft.com/office/powerpoint/2010/main" val="17233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63FFA-FF8A-3E9E-B74A-69B80CF5E0EE}"/>
            </a:ext>
          </a:extLst>
        </p:cNvPr>
        <p:cNvGrpSpPr/>
        <p:nvPr/>
      </p:nvGrpSpPr>
      <p:grpSpPr>
        <a:xfrm>
          <a:off x="0" y="0"/>
          <a:ext cx="0" cy="0"/>
          <a:chOff x="0" y="0"/>
          <a:chExt cx="0" cy="0"/>
        </a:xfrm>
      </p:grpSpPr>
      <p:sp>
        <p:nvSpPr>
          <p:cNvPr id="7" name="직사각형 6">
            <a:extLst>
              <a:ext uri="{FF2B5EF4-FFF2-40B4-BE49-F238E27FC236}">
                <a16:creationId xmlns:a16="http://schemas.microsoft.com/office/drawing/2014/main" id="{96CCABDD-4E79-38BA-A3B2-1534E638A0C5}"/>
              </a:ext>
            </a:extLst>
          </p:cNvPr>
          <p:cNvSpPr>
            <a:spLocks noChangeArrowheads="1"/>
          </p:cNvSpPr>
          <p:nvPr/>
        </p:nvSpPr>
        <p:spPr bwMode="auto">
          <a:xfrm>
            <a:off x="1590779" y="1988840"/>
            <a:ext cx="7970733" cy="182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Spicule concentration</a:t>
            </a: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sp>
        <p:nvSpPr>
          <p:cNvPr id="17" name="직사각형 16">
            <a:extLst>
              <a:ext uri="{FF2B5EF4-FFF2-40B4-BE49-F238E27FC236}">
                <a16:creationId xmlns:a16="http://schemas.microsoft.com/office/drawing/2014/main" id="{90B2C3D2-34C0-4A9D-7557-65F9B61CF2F7}"/>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solidFill>
                <a:srgbClr val="FF0000"/>
              </a:solidFill>
              <a:latin typeface="Calibri" pitchFamily="34" charset="0"/>
            </a:endParaRPr>
          </a:p>
        </p:txBody>
      </p:sp>
      <p:sp>
        <p:nvSpPr>
          <p:cNvPr id="18" name="TextBox 17">
            <a:extLst>
              <a:ext uri="{FF2B5EF4-FFF2-40B4-BE49-F238E27FC236}">
                <a16:creationId xmlns:a16="http://schemas.microsoft.com/office/drawing/2014/main" id="{4CB80426-6949-B3B4-12DE-F131289E862B}"/>
              </a:ext>
            </a:extLst>
          </p:cNvPr>
          <p:cNvSpPr txBox="1"/>
          <p:nvPr/>
        </p:nvSpPr>
        <p:spPr>
          <a:xfrm>
            <a:off x="1722741" y="1412776"/>
            <a:ext cx="2918491"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BIO-MESO PDRN Ampoule</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E3E0ABDF-0EE2-88A8-4C6F-0F6898107490}"/>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graphicFrame>
        <p:nvGraphicFramePr>
          <p:cNvPr id="2" name="표 1">
            <a:extLst>
              <a:ext uri="{FF2B5EF4-FFF2-40B4-BE49-F238E27FC236}">
                <a16:creationId xmlns:a16="http://schemas.microsoft.com/office/drawing/2014/main" id="{E90A4108-6EFC-D331-3A8A-E0DBCE5DA0DF}"/>
              </a:ext>
            </a:extLst>
          </p:cNvPr>
          <p:cNvGraphicFramePr>
            <a:graphicFrameLocks noGrp="1"/>
          </p:cNvGraphicFramePr>
          <p:nvPr>
            <p:extLst>
              <p:ext uri="{D42A27DB-BD31-4B8C-83A1-F6EECF244321}">
                <p14:modId xmlns:p14="http://schemas.microsoft.com/office/powerpoint/2010/main" val="1965679423"/>
              </p:ext>
            </p:extLst>
          </p:nvPr>
        </p:nvGraphicFramePr>
        <p:xfrm>
          <a:off x="1888912" y="2420890"/>
          <a:ext cx="5656376" cy="1325880"/>
        </p:xfrm>
        <a:graphic>
          <a:graphicData uri="http://schemas.openxmlformats.org/drawingml/2006/table">
            <a:tbl>
              <a:tblPr firstRow="1" bandRow="1">
                <a:tableStyleId>{93296810-A885-4BE3-A3E7-6D5BEEA58F35}</a:tableStyleId>
              </a:tblPr>
              <a:tblGrid>
                <a:gridCol w="2976931">
                  <a:extLst>
                    <a:ext uri="{9D8B030D-6E8A-4147-A177-3AD203B41FA5}">
                      <a16:colId xmlns:a16="http://schemas.microsoft.com/office/drawing/2014/main" val="341883394"/>
                    </a:ext>
                  </a:extLst>
                </a:gridCol>
                <a:gridCol w="2679445">
                  <a:extLst>
                    <a:ext uri="{9D8B030D-6E8A-4147-A177-3AD203B41FA5}">
                      <a16:colId xmlns:a16="http://schemas.microsoft.com/office/drawing/2014/main" val="4233244464"/>
                    </a:ext>
                  </a:extLst>
                </a:gridCol>
              </a:tblGrid>
              <a:tr h="198305">
                <a:tc>
                  <a:txBody>
                    <a:bodyPr/>
                    <a:lstStyle/>
                    <a:p>
                      <a:pPr algn="ctr" latinLnBrk="1"/>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General</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65000"/>
                      </a:schemeClr>
                    </a:solidFill>
                  </a:tcPr>
                </a:tc>
                <a:tc>
                  <a:txBody>
                    <a:bodyPr/>
                    <a:lstStyle/>
                    <a:p>
                      <a:pPr algn="ctr" latinLnBrk="1"/>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BIO-MESO PDRN AMPOULE</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65000"/>
                      </a:schemeClr>
                    </a:solidFill>
                  </a:tcPr>
                </a:tc>
                <a:extLst>
                  <a:ext uri="{0D108BD9-81ED-4DB2-BD59-A6C34878D82A}">
                    <a16:rowId xmlns:a16="http://schemas.microsoft.com/office/drawing/2014/main" val="777276786"/>
                  </a:ext>
                </a:extLst>
              </a:tr>
              <a:tr h="198305">
                <a:tc>
                  <a:txBody>
                    <a:bodyPr/>
                    <a:lstStyle/>
                    <a:p>
                      <a:pPr algn="ctr" latinLnBrk="1"/>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Mild homecare: 0.01% ~0.3% </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rowSpan="2">
                  <a:txBody>
                    <a:bodyPr/>
                    <a:lstStyle/>
                    <a:p>
                      <a:pPr algn="ctr" latinLnBrk="1"/>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Homecare: 0.5%</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extLst>
                  <a:ext uri="{0D108BD9-81ED-4DB2-BD59-A6C34878D82A}">
                    <a16:rowId xmlns:a16="http://schemas.microsoft.com/office/drawing/2014/main" val="1816013060"/>
                  </a:ext>
                </a:extLst>
              </a:tr>
              <a:tr h="324498">
                <a:tc>
                  <a:txBody>
                    <a:bodyPr/>
                    <a:lstStyle/>
                    <a:p>
                      <a:pPr algn="ctr" latinLnBrk="1"/>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Intense home care: &gt; 0.3% </a:t>
                      </a:r>
                    </a:p>
                    <a:p>
                      <a:pPr algn="ctr" latinLnBrk="1"/>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*Usually reserved for professional care</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vMerge="1">
                  <a:txBody>
                    <a:bodyPr/>
                    <a:lstStyle/>
                    <a:p>
                      <a:endParaRPr dirty="0"/>
                    </a:p>
                  </a:txBody>
                  <a:tcPr anchor="ctr" anchorCtr="1">
                    <a:solidFill>
                      <a:schemeClr val="bg2"/>
                    </a:solidFill>
                  </a:tcPr>
                </a:tc>
                <a:extLst>
                  <a:ext uri="{0D108BD9-81ED-4DB2-BD59-A6C34878D82A}">
                    <a16:rowId xmlns:a16="http://schemas.microsoft.com/office/drawing/2014/main" val="3037127252"/>
                  </a:ext>
                </a:extLst>
              </a:tr>
              <a:tr h="402741">
                <a:tc>
                  <a:txBody>
                    <a:bodyPr/>
                    <a:lstStyle/>
                    <a:p>
                      <a:pPr algn="ctr" latinLnBrk="1"/>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Professional care: 0.3% ~5% </a:t>
                      </a:r>
                    </a:p>
                    <a:p>
                      <a:pPr algn="ctr" latinLnBrk="1"/>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 &gt; 1% is for trained professionals.</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a:txBody>
                    <a:bodyPr/>
                    <a:lstStyle/>
                    <a:p>
                      <a:pPr algn="ctr" latinLnBrk="1"/>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Professional: 6%</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extLst>
                  <a:ext uri="{0D108BD9-81ED-4DB2-BD59-A6C34878D82A}">
                    <a16:rowId xmlns:a16="http://schemas.microsoft.com/office/drawing/2014/main" val="3099447140"/>
                  </a:ext>
                </a:extLst>
              </a:tr>
            </a:tbl>
          </a:graphicData>
        </a:graphic>
      </p:graphicFrame>
      <p:sp>
        <p:nvSpPr>
          <p:cNvPr id="9" name="TextBox 8">
            <a:extLst>
              <a:ext uri="{FF2B5EF4-FFF2-40B4-BE49-F238E27FC236}">
                <a16:creationId xmlns:a16="http://schemas.microsoft.com/office/drawing/2014/main" id="{F6033AB3-E73F-DB30-717F-F57DFFDAFEC3}"/>
              </a:ext>
            </a:extLst>
          </p:cNvPr>
          <p:cNvSpPr txBox="1"/>
          <p:nvPr/>
        </p:nvSpPr>
        <p:spPr>
          <a:xfrm>
            <a:off x="1725858" y="3902612"/>
            <a:ext cx="7475614" cy="2492990"/>
          </a:xfrm>
          <a:prstGeom prst="rect">
            <a:avLst/>
          </a:prstGeom>
          <a:noFill/>
        </p:spPr>
        <p:txBody>
          <a:bodyPr wrap="square" rtlCol="0">
            <a:spAutoFit/>
          </a:bodyPr>
          <a:lstStyle/>
          <a:p>
            <a:r>
              <a:rPr lang="en-US" altLang="ko-KR" sz="1200" dirty="0">
                <a:solidFill>
                  <a:schemeClr val="tx1"/>
                </a:solidFill>
                <a:latin typeface="Calibri" panose="020F0502020204030204" pitchFamily="34" charset="0"/>
                <a:ea typeface="Calibri" panose="020F0502020204030204" pitchFamily="34" charset="0"/>
                <a:cs typeface="Calibri" panose="020F0502020204030204" pitchFamily="34" charset="0"/>
              </a:rPr>
              <a:t>*  Why do we start from professional treatment and then use the homecare ampoule?</a:t>
            </a:r>
          </a:p>
          <a:p>
            <a:r>
              <a:rPr lang="en-US" altLang="ko-KR" sz="1200" dirty="0">
                <a:solidFill>
                  <a:schemeClr val="tx1"/>
                </a:solidFill>
                <a:latin typeface="Calibri" panose="020F0502020204030204" pitchFamily="34" charset="0"/>
                <a:cs typeface="Calibri" panose="020F0502020204030204" pitchFamily="34" charset="0"/>
              </a:rPr>
              <a:t>The professional treatment with 60,000 ppm spicules delivers deep stimulation of the dermis, initiating intense cell turnover, collagen and elastin synthesis and resulting firmer, brighter, smoother skin. </a:t>
            </a:r>
          </a:p>
          <a:p>
            <a:r>
              <a:rPr lang="en-US" altLang="ko-KR" sz="1200" dirty="0">
                <a:solidFill>
                  <a:schemeClr val="tx1"/>
                </a:solidFill>
                <a:latin typeface="Calibri" panose="020F0502020204030204" pitchFamily="34" charset="0"/>
                <a:cs typeface="Calibri" panose="020F0502020204030204" pitchFamily="34" charset="0"/>
              </a:rPr>
              <a:t>This sets the foundation for deep renewal and optimizes the skin’s receptivity.</a:t>
            </a:r>
          </a:p>
          <a:p>
            <a:r>
              <a:rPr lang="en-US" altLang="ko-KR" sz="1200" dirty="0">
                <a:solidFill>
                  <a:schemeClr val="tx1"/>
                </a:solidFill>
                <a:latin typeface="Calibri" panose="020F0502020204030204" pitchFamily="34" charset="0"/>
                <a:cs typeface="Calibri" panose="020F0502020204030204" pitchFamily="34" charset="0"/>
              </a:rPr>
              <a:t>After a professional session, the skin is primed for ongoing regeneration. </a:t>
            </a:r>
          </a:p>
          <a:p>
            <a:r>
              <a:rPr lang="en-US" altLang="ko-KR" sz="1200" dirty="0">
                <a:solidFill>
                  <a:schemeClr val="tx1"/>
                </a:solidFill>
                <a:latin typeface="Calibri" panose="020F0502020204030204" pitchFamily="34" charset="0"/>
                <a:cs typeface="Calibri" panose="020F0502020204030204" pitchFamily="34" charset="0"/>
              </a:rPr>
              <a:t>The homecare ampoule continues delivering PDRN, growth factors, and spicules in controlled, irritation-free doses and helps maintain the results of the expert treatment and supports barrier repair and collagen remodeling over time and prevents rebound dullness or aging between clinic visits.</a:t>
            </a:r>
          </a:p>
          <a:p>
            <a:endParaRPr lang="en-US" altLang="ko-KR" sz="1200" dirty="0">
              <a:solidFill>
                <a:schemeClr val="tx1"/>
              </a:solidFill>
              <a:latin typeface="Calibri" panose="020F0502020204030204" pitchFamily="34" charset="0"/>
              <a:cs typeface="Calibri" panose="020F0502020204030204" pitchFamily="34" charset="0"/>
            </a:endParaRPr>
          </a:p>
          <a:p>
            <a:r>
              <a:rPr lang="en-US" altLang="ko-KR" sz="1200" dirty="0">
                <a:solidFill>
                  <a:schemeClr val="tx1"/>
                </a:solidFill>
                <a:latin typeface="Calibri" panose="020F0502020204030204" pitchFamily="34" charset="0"/>
                <a:cs typeface="Calibri" panose="020F0502020204030204" pitchFamily="34" charset="0"/>
              </a:rPr>
              <a:t> </a:t>
            </a:r>
            <a:r>
              <a:rPr lang="en-US" altLang="ko-KR" sz="1200"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en-US" altLang="ko-KR" sz="1200" dirty="0">
                <a:solidFill>
                  <a:schemeClr val="tx1"/>
                </a:solidFill>
                <a:latin typeface="Calibri" panose="020F0502020204030204" pitchFamily="34" charset="0"/>
                <a:cs typeface="Calibri" panose="020F0502020204030204" pitchFamily="34" charset="0"/>
              </a:rPr>
              <a:t> High-dose spicules (60,000 ppm) are ideal for periodic intensive therapy.</a:t>
            </a:r>
          </a:p>
          <a:p>
            <a:r>
              <a:rPr lang="en-US" altLang="ko-KR" sz="1200" dirty="0">
                <a:solidFill>
                  <a:schemeClr val="tx1"/>
                </a:solidFill>
                <a:latin typeface="Calibri" panose="020F0502020204030204" pitchFamily="34" charset="0"/>
                <a:cs typeface="Calibri" panose="020F0502020204030204" pitchFamily="34" charset="0"/>
              </a:rPr>
              <a:t> </a:t>
            </a:r>
            <a:r>
              <a:rPr lang="en-US" altLang="ko-KR" sz="12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altLang="ko-KR" sz="1200" dirty="0">
                <a:solidFill>
                  <a:schemeClr val="tx1"/>
                </a:solidFill>
                <a:latin typeface="Calibri" panose="020F0502020204030204" pitchFamily="34" charset="0"/>
                <a:cs typeface="Calibri" panose="020F0502020204030204" pitchFamily="34" charset="0"/>
              </a:rPr>
              <a:t>Moderate-dose spicules (5,000 ppm) are ideal for frequent, gentle reinforcement.</a:t>
            </a:r>
          </a:p>
          <a:p>
            <a:r>
              <a:rPr lang="en-US" altLang="ko-KR" sz="1200" dirty="0">
                <a:solidFill>
                  <a:schemeClr val="tx1"/>
                </a:solidFill>
                <a:latin typeface="Calibri" panose="020F0502020204030204" pitchFamily="34" charset="0"/>
                <a:cs typeface="Calibri" panose="020F0502020204030204" pitchFamily="34" charset="0"/>
              </a:rPr>
              <a:t> </a:t>
            </a:r>
            <a:r>
              <a:rPr lang="en-US" altLang="ko-KR" sz="12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altLang="ko-KR" sz="1200" dirty="0">
                <a:solidFill>
                  <a:schemeClr val="tx1"/>
                </a:solidFill>
                <a:latin typeface="Calibri" panose="020F0502020204030204" pitchFamily="34" charset="0"/>
                <a:cs typeface="Calibri" panose="020F0502020204030204" pitchFamily="34" charset="0"/>
              </a:rPr>
              <a:t>Using both creates a treatment-retention cycle.</a:t>
            </a:r>
          </a:p>
          <a:p>
            <a:endParaRPr lang="ko-KR" altLang="en-US" sz="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546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2F0C0-0BD1-0758-7494-15CAE0E1E73B}"/>
            </a:ext>
          </a:extLst>
        </p:cNvPr>
        <p:cNvGrpSpPr/>
        <p:nvPr/>
      </p:nvGrpSpPr>
      <p:grpSpPr>
        <a:xfrm>
          <a:off x="0" y="0"/>
          <a:ext cx="0" cy="0"/>
          <a:chOff x="0" y="0"/>
          <a:chExt cx="0" cy="0"/>
        </a:xfrm>
      </p:grpSpPr>
      <p:pic>
        <p:nvPicPr>
          <p:cNvPr id="62" name="그림 61">
            <a:extLst>
              <a:ext uri="{FF2B5EF4-FFF2-40B4-BE49-F238E27FC236}">
                <a16:creationId xmlns:a16="http://schemas.microsoft.com/office/drawing/2014/main" id="{9B5FEE26-F6F9-B74D-F4F5-BB7EB39A87CA}"/>
              </a:ext>
            </a:extLst>
          </p:cNvPr>
          <p:cNvPicPr>
            <a:picLocks noChangeAspect="1"/>
          </p:cNvPicPr>
          <p:nvPr/>
        </p:nvPicPr>
        <p:blipFill>
          <a:blip r:embed="rId3"/>
          <a:stretch>
            <a:fillRect/>
          </a:stretch>
        </p:blipFill>
        <p:spPr>
          <a:xfrm>
            <a:off x="4632481" y="4803874"/>
            <a:ext cx="2110456" cy="883560"/>
          </a:xfrm>
          <a:prstGeom prst="rect">
            <a:avLst/>
          </a:prstGeom>
        </p:spPr>
      </p:pic>
      <p:sp>
        <p:nvSpPr>
          <p:cNvPr id="7" name="직사각형 6">
            <a:extLst>
              <a:ext uri="{FF2B5EF4-FFF2-40B4-BE49-F238E27FC236}">
                <a16:creationId xmlns:a16="http://schemas.microsoft.com/office/drawing/2014/main" id="{4566FF50-FFF0-704A-E556-5978152A7D80}"/>
              </a:ext>
            </a:extLst>
          </p:cNvPr>
          <p:cNvSpPr>
            <a:spLocks noChangeArrowheads="1"/>
          </p:cNvSpPr>
          <p:nvPr/>
        </p:nvSpPr>
        <p:spPr bwMode="auto">
          <a:xfrm>
            <a:off x="1590780" y="1988840"/>
            <a:ext cx="8186756" cy="231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GENOSYS’ exclusive spicule system, built on stabilized phytosome encapsulation technology, enables direct penetration of active ingredients into the skin for enhanced efficacy. </a:t>
            </a: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p:txBody>
      </p:sp>
      <p:sp>
        <p:nvSpPr>
          <p:cNvPr id="17" name="직사각형 16">
            <a:extLst>
              <a:ext uri="{FF2B5EF4-FFF2-40B4-BE49-F238E27FC236}">
                <a16:creationId xmlns:a16="http://schemas.microsoft.com/office/drawing/2014/main" id="{59923308-F663-91F4-0DC5-89F3839CC479}"/>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966E7E5B-6455-06B1-4E64-AE89D9F03183}"/>
              </a:ext>
            </a:extLst>
          </p:cNvPr>
          <p:cNvSpPr txBox="1"/>
          <p:nvPr/>
        </p:nvSpPr>
        <p:spPr>
          <a:xfrm>
            <a:off x="1722741" y="1412776"/>
            <a:ext cx="1448538"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BIO-MESO™</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C795BAAD-4870-59D0-E484-F9C696B8AD75}"/>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sp>
        <p:nvSpPr>
          <p:cNvPr id="48" name="TextBox 47">
            <a:extLst>
              <a:ext uri="{FF2B5EF4-FFF2-40B4-BE49-F238E27FC236}">
                <a16:creationId xmlns:a16="http://schemas.microsoft.com/office/drawing/2014/main" id="{F6043D8E-FE89-D291-4DD3-B34F9C482608}"/>
              </a:ext>
            </a:extLst>
          </p:cNvPr>
          <p:cNvSpPr txBox="1"/>
          <p:nvPr/>
        </p:nvSpPr>
        <p:spPr>
          <a:xfrm>
            <a:off x="6784338" y="4803874"/>
            <a:ext cx="2726396" cy="923330"/>
          </a:xfrm>
          <a:prstGeom prst="rect">
            <a:avLst/>
          </a:prstGeom>
          <a:noFill/>
        </p:spPr>
        <p:txBody>
          <a:bodyPr wrap="square">
            <a:spAutoFit/>
          </a:bodyPr>
          <a:lstStyle/>
          <a:p>
            <a:pPr marL="171450" indent="-171450">
              <a:buFont typeface="Wingdings" panose="05000000000000000000" pitchFamily="2" charset="2"/>
              <a:buChar char="è"/>
            </a:pPr>
            <a:r>
              <a:rPr lang="en-US"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The active ingredients form a stable complex with phospholipids, mimicking the structure of skin lipids.</a:t>
            </a:r>
          </a:p>
          <a:p>
            <a:pPr marL="171450" indent="-171450">
              <a:buFont typeface="Wingdings" panose="05000000000000000000" pitchFamily="2" charset="2"/>
              <a:buChar char="è"/>
            </a:pPr>
            <a:r>
              <a:rPr lang="en-US"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This enhances permeation through the skin barrier and ensures efficient, direct delivery without dissociation.</a:t>
            </a:r>
            <a:endParaRPr lang="en-US" altLang="ko-KR" sz="9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9" name="표 48">
            <a:extLst>
              <a:ext uri="{FF2B5EF4-FFF2-40B4-BE49-F238E27FC236}">
                <a16:creationId xmlns:a16="http://schemas.microsoft.com/office/drawing/2014/main" id="{1FD80993-AFB0-EE8D-2937-8F94ED5DE47B}"/>
              </a:ext>
            </a:extLst>
          </p:cNvPr>
          <p:cNvGraphicFramePr>
            <a:graphicFrameLocks noGrp="1"/>
          </p:cNvGraphicFramePr>
          <p:nvPr>
            <p:extLst>
              <p:ext uri="{D42A27DB-BD31-4B8C-83A1-F6EECF244321}">
                <p14:modId xmlns:p14="http://schemas.microsoft.com/office/powerpoint/2010/main" val="884040733"/>
              </p:ext>
            </p:extLst>
          </p:nvPr>
        </p:nvGraphicFramePr>
        <p:xfrm>
          <a:off x="4644524" y="2921797"/>
          <a:ext cx="4916988" cy="1753321"/>
        </p:xfrm>
        <a:graphic>
          <a:graphicData uri="http://schemas.openxmlformats.org/drawingml/2006/table">
            <a:tbl>
              <a:tblPr firstRow="1" bandRow="1">
                <a:tableStyleId>{F2DE63D5-997A-4646-A377-4702673A728D}</a:tableStyleId>
              </a:tblPr>
              <a:tblGrid>
                <a:gridCol w="857208">
                  <a:extLst>
                    <a:ext uri="{9D8B030D-6E8A-4147-A177-3AD203B41FA5}">
                      <a16:colId xmlns:a16="http://schemas.microsoft.com/office/drawing/2014/main" val="2780705087"/>
                    </a:ext>
                  </a:extLst>
                </a:gridCol>
                <a:gridCol w="1926557">
                  <a:extLst>
                    <a:ext uri="{9D8B030D-6E8A-4147-A177-3AD203B41FA5}">
                      <a16:colId xmlns:a16="http://schemas.microsoft.com/office/drawing/2014/main" val="2677693659"/>
                    </a:ext>
                  </a:extLst>
                </a:gridCol>
                <a:gridCol w="2133223">
                  <a:extLst>
                    <a:ext uri="{9D8B030D-6E8A-4147-A177-3AD203B41FA5}">
                      <a16:colId xmlns:a16="http://schemas.microsoft.com/office/drawing/2014/main" val="4026750970"/>
                    </a:ext>
                  </a:extLst>
                </a:gridCol>
              </a:tblGrid>
              <a:tr h="227984">
                <a:tc>
                  <a:txBody>
                    <a:bodyPr/>
                    <a:lstStyle/>
                    <a:p>
                      <a:pPr algn="ctr" latinLnBrk="1"/>
                      <a:endParaRPr lang="ko-KR" altLang="en-US" sz="900"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tc>
                  <a:txBody>
                    <a:bodyPr/>
                    <a:lstStyle/>
                    <a:p>
                      <a:pPr algn="ctr" latinLnBrk="1"/>
                      <a:r>
                        <a:rPr lang="en-US" altLang="ko-KR" sz="900" b="1" dirty="0">
                          <a:solidFill>
                            <a:schemeClr val="tx1"/>
                          </a:solidFill>
                          <a:latin typeface="Calibri" panose="020F0502020204030204" pitchFamily="34" charset="0"/>
                          <a:ea typeface="Calibri" panose="020F0502020204030204" pitchFamily="34" charset="0"/>
                          <a:cs typeface="Calibri" panose="020F0502020204030204" pitchFamily="34" charset="0"/>
                        </a:rPr>
                        <a:t>Liposome</a:t>
                      </a:r>
                      <a:endParaRPr lang="ko-KR" altLang="en-US" sz="900" b="1"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tc>
                  <a:txBody>
                    <a:bodyPr/>
                    <a:lstStyle/>
                    <a:p>
                      <a:pPr algn="ctr" latinLnBrk="1"/>
                      <a:r>
                        <a:rPr lang="en-US" altLang="ko-KR" sz="900" b="1" dirty="0">
                          <a:solidFill>
                            <a:schemeClr val="tx1"/>
                          </a:solidFill>
                          <a:latin typeface="Calibri" panose="020F0502020204030204" pitchFamily="34" charset="0"/>
                          <a:ea typeface="Calibri" panose="020F0502020204030204" pitchFamily="34" charset="0"/>
                          <a:cs typeface="Calibri" panose="020F0502020204030204" pitchFamily="34" charset="0"/>
                        </a:rPr>
                        <a:t>Phytosome</a:t>
                      </a:r>
                      <a:endParaRPr lang="ko-KR" altLang="en-US" sz="900" b="1"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extLst>
                  <a:ext uri="{0D108BD9-81ED-4DB2-BD59-A6C34878D82A}">
                    <a16:rowId xmlns:a16="http://schemas.microsoft.com/office/drawing/2014/main" val="3592392196"/>
                  </a:ext>
                </a:extLst>
              </a:tr>
              <a:tr h="592947">
                <a:tc>
                  <a:txBody>
                    <a:bodyPr/>
                    <a:lstStyle/>
                    <a:p>
                      <a:pPr algn="ctr" latinLnBrk="1"/>
                      <a:r>
                        <a:rPr lang="en-US" altLang="ko-KR" sz="900" b="1" dirty="0">
                          <a:solidFill>
                            <a:schemeClr val="tx1"/>
                          </a:solidFill>
                          <a:latin typeface="Calibri" panose="020F0502020204030204" pitchFamily="34" charset="0"/>
                          <a:ea typeface="Calibri" panose="020F0502020204030204" pitchFamily="34" charset="0"/>
                          <a:cs typeface="Calibri" panose="020F0502020204030204" pitchFamily="34" charset="0"/>
                        </a:rPr>
                        <a:t>Binding</a:t>
                      </a:r>
                      <a:endParaRPr lang="ko-KR" altLang="en-US" sz="900" b="1"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tc>
                  <a:txBody>
                    <a:bodyPr/>
                    <a:lstStyle/>
                    <a:p>
                      <a:pPr algn="ctr" latinLnBrk="1"/>
                      <a:r>
                        <a:rPr lang="en-US"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Physically encapsulates active ingredients within the inner aqueous space of the phospholipid bilayer</a:t>
                      </a:r>
                      <a:endParaRPr lang="ko-KR" altLang="en-US" sz="900" b="1"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tc>
                  <a:txBody>
                    <a:bodyPr/>
                    <a:lstStyle/>
                    <a:p>
                      <a:pPr algn="ctr" latinLnBrk="1"/>
                      <a:r>
                        <a:rPr lang="en-US"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Forms molecular complexes by chemically binding active ingredients to the polar head of phospholipids</a:t>
                      </a:r>
                      <a:endParaRPr lang="ko-KR" altLang="en-US" sz="900" b="1"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extLst>
                  <a:ext uri="{0D108BD9-81ED-4DB2-BD59-A6C34878D82A}">
                    <a16:rowId xmlns:a16="http://schemas.microsoft.com/office/drawing/2014/main" val="2346658367"/>
                  </a:ext>
                </a:extLst>
              </a:tr>
              <a:tr h="592947">
                <a:tc>
                  <a:txBody>
                    <a:bodyPr/>
                    <a:lstStyle/>
                    <a:p>
                      <a:pPr algn="ctr" latinLnBrk="1"/>
                      <a:br>
                        <a:rPr lang="en-US" altLang="ko-KR" sz="9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ko-KR" sz="900" b="1" dirty="0">
                          <a:solidFill>
                            <a:schemeClr val="tx1"/>
                          </a:solidFill>
                          <a:latin typeface="Calibri" panose="020F0502020204030204" pitchFamily="34" charset="0"/>
                          <a:ea typeface="Calibri" panose="020F0502020204030204" pitchFamily="34" charset="0"/>
                          <a:cs typeface="Calibri" panose="020F0502020204030204" pitchFamily="34" charset="0"/>
                        </a:rPr>
                        <a:t>Delivery</a:t>
                      </a:r>
                      <a:endParaRPr lang="ko-KR" altLang="en-US" sz="900" b="1"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tc>
                  <a:txBody>
                    <a:bodyPr/>
                    <a:lstStyle/>
                    <a:p>
                      <a:pPr algn="ctr" latinLnBrk="1"/>
                      <a:r>
                        <a:rPr lang="en-US"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Liposomes release active ingredients upon membrane disruption or fusion, allowing them to be absorbed.</a:t>
                      </a:r>
                      <a:endParaRPr lang="ko-KR" altLang="en-US" sz="900" b="1"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tc>
                  <a:txBody>
                    <a:bodyPr/>
                    <a:lstStyle/>
                    <a:p>
                      <a:pPr algn="ctr" latinLnBrk="1"/>
                      <a:r>
                        <a:rPr lang="en-US"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Delivers active ingredients in a phospholipid-bound form, enhancing skin compatibility and absorption.</a:t>
                      </a:r>
                      <a:endParaRPr lang="ko-KR" altLang="en-US" sz="900" b="1"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extLst>
                  <a:ext uri="{0D108BD9-81ED-4DB2-BD59-A6C34878D82A}">
                    <a16:rowId xmlns:a16="http://schemas.microsoft.com/office/drawing/2014/main" val="1315331389"/>
                  </a:ext>
                </a:extLst>
              </a:tr>
              <a:tr h="338827">
                <a:tc>
                  <a:txBody>
                    <a:bodyPr/>
                    <a:lstStyle/>
                    <a:p>
                      <a:pPr algn="ctr" latinLnBrk="1"/>
                      <a:r>
                        <a:rPr lang="en-US" altLang="ko-KR" sz="900" b="1" dirty="0">
                          <a:solidFill>
                            <a:schemeClr val="tx1"/>
                          </a:solidFill>
                          <a:latin typeface="Calibri" panose="020F0502020204030204" pitchFamily="34" charset="0"/>
                          <a:ea typeface="Calibri" panose="020F0502020204030204" pitchFamily="34" charset="0"/>
                          <a:cs typeface="Calibri" panose="020F0502020204030204" pitchFamily="34" charset="0"/>
                        </a:rPr>
                        <a:t>Stabilization</a:t>
                      </a:r>
                      <a:endParaRPr lang="ko-KR" altLang="en-US" sz="900" b="1"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tc>
                  <a:txBody>
                    <a:bodyPr/>
                    <a:lstStyle/>
                    <a:p>
                      <a:pPr algn="ctr" latinLnBrk="1"/>
                      <a:r>
                        <a:rPr lang="tr-TR"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Structural stabilization</a:t>
                      </a:r>
                      <a:endParaRPr lang="ko-KR" altLang="en-US" sz="900"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tc>
                  <a:txBody>
                    <a:bodyPr/>
                    <a:lstStyle/>
                    <a:p>
                      <a:pPr algn="ctr" latinLnBrk="1"/>
                      <a:r>
                        <a:rPr lang="en-US"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Chemical stabilization</a:t>
                      </a:r>
                      <a:endParaRPr lang="ko-KR" altLang="en-US" sz="900" dirty="0">
                        <a:solidFill>
                          <a:schemeClr val="tx1"/>
                        </a:solidFill>
                        <a:latin typeface="Calibri" panose="020F0502020204030204" pitchFamily="34" charset="0"/>
                        <a:ea typeface="한컴 고딕" panose="02000500000000000000" pitchFamily="2" charset="-127"/>
                        <a:cs typeface="Calibri" panose="020F0502020204030204" pitchFamily="34" charset="0"/>
                      </a:endParaRPr>
                    </a:p>
                  </a:txBody>
                  <a:tcPr anchor="ctr"/>
                </a:tc>
                <a:extLst>
                  <a:ext uri="{0D108BD9-81ED-4DB2-BD59-A6C34878D82A}">
                    <a16:rowId xmlns:a16="http://schemas.microsoft.com/office/drawing/2014/main" val="306610509"/>
                  </a:ext>
                </a:extLst>
              </a:tr>
            </a:tbl>
          </a:graphicData>
        </a:graphic>
      </p:graphicFrame>
      <p:pic>
        <p:nvPicPr>
          <p:cNvPr id="50" name="그림 49">
            <a:extLst>
              <a:ext uri="{FF2B5EF4-FFF2-40B4-BE49-F238E27FC236}">
                <a16:creationId xmlns:a16="http://schemas.microsoft.com/office/drawing/2014/main" id="{BB4AF14A-1584-7FEB-27AB-79CDBEA6CBAD}"/>
              </a:ext>
            </a:extLst>
          </p:cNvPr>
          <p:cNvPicPr>
            <a:picLocks noChangeAspect="1"/>
          </p:cNvPicPr>
          <p:nvPr/>
        </p:nvPicPr>
        <p:blipFill>
          <a:blip r:embed="rId4"/>
          <a:srcRect r="56436"/>
          <a:stretch>
            <a:fillRect/>
          </a:stretch>
        </p:blipFill>
        <p:spPr>
          <a:xfrm>
            <a:off x="1531151" y="2780928"/>
            <a:ext cx="1034068" cy="3528912"/>
          </a:xfrm>
          <a:prstGeom prst="rect">
            <a:avLst/>
          </a:prstGeom>
        </p:spPr>
      </p:pic>
      <p:sp>
        <p:nvSpPr>
          <p:cNvPr id="51" name="TextBox 50">
            <a:extLst>
              <a:ext uri="{FF2B5EF4-FFF2-40B4-BE49-F238E27FC236}">
                <a16:creationId xmlns:a16="http://schemas.microsoft.com/office/drawing/2014/main" id="{75CA63A5-777A-B5C8-49A8-D9141B8F721E}"/>
              </a:ext>
            </a:extLst>
          </p:cNvPr>
          <p:cNvSpPr txBox="1"/>
          <p:nvPr/>
        </p:nvSpPr>
        <p:spPr>
          <a:xfrm>
            <a:off x="2523386" y="2795210"/>
            <a:ext cx="1458141" cy="507831"/>
          </a:xfrm>
          <a:prstGeom prst="rect">
            <a:avLst/>
          </a:prstGeom>
          <a:solidFill>
            <a:schemeClr val="bg1"/>
          </a:solidFill>
        </p:spPr>
        <p:txBody>
          <a:bodyPr wrap="square" rtlCol="0">
            <a:spAutoFit/>
          </a:bodyPr>
          <a:lstStyle/>
          <a:p>
            <a:r>
              <a:rPr lang="en-US" altLang="ko-KR" sz="900" b="1" dirty="0">
                <a:solidFill>
                  <a:schemeClr val="tx1"/>
                </a:solidFill>
                <a:latin typeface="Calibri" panose="020F0502020204030204" pitchFamily="34" charset="0"/>
                <a:ea typeface="Calibri" panose="020F0502020204030204" pitchFamily="34" charset="0"/>
                <a:cs typeface="Calibri" panose="020F0502020204030204" pitchFamily="34" charset="0"/>
              </a:rPr>
              <a:t>STEP 1</a:t>
            </a:r>
          </a:p>
          <a:p>
            <a:r>
              <a:rPr lang="tr-TR"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High-purity natural spicule extraction</a:t>
            </a:r>
            <a:endParaRPr lang="ko-KR" altLang="en-US" sz="900" dirty="0">
              <a:solidFill>
                <a:schemeClr val="tx1"/>
              </a:solidFill>
              <a:latin typeface="Calibri" panose="020F0502020204030204" pitchFamily="34" charset="0"/>
              <a:ea typeface="+mn-ea"/>
              <a:cs typeface="Calibri" panose="020F0502020204030204" pitchFamily="34" charset="0"/>
            </a:endParaRPr>
          </a:p>
        </p:txBody>
      </p:sp>
      <p:sp>
        <p:nvSpPr>
          <p:cNvPr id="52" name="TextBox 51">
            <a:extLst>
              <a:ext uri="{FF2B5EF4-FFF2-40B4-BE49-F238E27FC236}">
                <a16:creationId xmlns:a16="http://schemas.microsoft.com/office/drawing/2014/main" id="{79DCDFAC-4100-B667-13BC-CECFE858A929}"/>
              </a:ext>
            </a:extLst>
          </p:cNvPr>
          <p:cNvSpPr txBox="1"/>
          <p:nvPr/>
        </p:nvSpPr>
        <p:spPr>
          <a:xfrm>
            <a:off x="2542950" y="3616094"/>
            <a:ext cx="1458141" cy="507831"/>
          </a:xfrm>
          <a:prstGeom prst="rect">
            <a:avLst/>
          </a:prstGeom>
          <a:solidFill>
            <a:schemeClr val="bg1"/>
          </a:solidFill>
        </p:spPr>
        <p:txBody>
          <a:bodyPr wrap="square" rtlCol="0">
            <a:spAutoFit/>
          </a:bodyPr>
          <a:lstStyle/>
          <a:p>
            <a:r>
              <a:rPr lang="en-US" altLang="ko-KR" sz="900" b="1" dirty="0">
                <a:solidFill>
                  <a:schemeClr val="tx1"/>
                </a:solidFill>
                <a:latin typeface="Calibri" panose="020F0502020204030204" pitchFamily="34" charset="0"/>
                <a:ea typeface="Calibri" panose="020F0502020204030204" pitchFamily="34" charset="0"/>
                <a:cs typeface="Calibri" panose="020F0502020204030204" pitchFamily="34" charset="0"/>
              </a:rPr>
              <a:t>STEP 2</a:t>
            </a:r>
          </a:p>
          <a:p>
            <a:r>
              <a:rPr lang="en-US"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PDRN </a:t>
            </a:r>
            <a:r>
              <a:rPr lang="tr-TR"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phyto</a:t>
            </a:r>
            <a:r>
              <a:rPr lang="en-US"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tr-TR"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ome encapsulation</a:t>
            </a:r>
            <a:endParaRPr lang="ko-KR" altLang="en-US" sz="900" dirty="0">
              <a:solidFill>
                <a:schemeClr val="tx1"/>
              </a:solidFill>
              <a:latin typeface="Calibri" panose="020F0502020204030204" pitchFamily="34" charset="0"/>
              <a:ea typeface="+mn-ea"/>
              <a:cs typeface="Calibri" panose="020F0502020204030204" pitchFamily="34" charset="0"/>
            </a:endParaRPr>
          </a:p>
        </p:txBody>
      </p:sp>
      <p:sp>
        <p:nvSpPr>
          <p:cNvPr id="53" name="TextBox 52">
            <a:extLst>
              <a:ext uri="{FF2B5EF4-FFF2-40B4-BE49-F238E27FC236}">
                <a16:creationId xmlns:a16="http://schemas.microsoft.com/office/drawing/2014/main" id="{56140FA3-6E69-DE25-8B12-2DE887918344}"/>
              </a:ext>
            </a:extLst>
          </p:cNvPr>
          <p:cNvSpPr txBox="1"/>
          <p:nvPr/>
        </p:nvSpPr>
        <p:spPr>
          <a:xfrm>
            <a:off x="2553384" y="4416846"/>
            <a:ext cx="1431426" cy="646331"/>
          </a:xfrm>
          <a:prstGeom prst="rect">
            <a:avLst/>
          </a:prstGeom>
          <a:solidFill>
            <a:schemeClr val="bg1"/>
          </a:solidFill>
        </p:spPr>
        <p:txBody>
          <a:bodyPr wrap="square" rtlCol="0">
            <a:spAutoFit/>
          </a:bodyPr>
          <a:lstStyle/>
          <a:p>
            <a:r>
              <a:rPr lang="en-US" altLang="ko-KR" sz="900" b="1" dirty="0">
                <a:solidFill>
                  <a:schemeClr val="tx1"/>
                </a:solidFill>
                <a:latin typeface="Calibri" panose="020F0502020204030204" pitchFamily="34" charset="0"/>
                <a:ea typeface="Calibri" panose="020F0502020204030204" pitchFamily="34" charset="0"/>
                <a:cs typeface="Calibri" panose="020F0502020204030204" pitchFamily="34" charset="0"/>
              </a:rPr>
              <a:t>STEP 3</a:t>
            </a:r>
          </a:p>
          <a:p>
            <a:r>
              <a:rPr lang="en-US" altLang="ko-KR" sz="900" dirty="0">
                <a:solidFill>
                  <a:schemeClr val="tx1"/>
                </a:solidFill>
                <a:latin typeface="Calibri" panose="020F0502020204030204" pitchFamily="34" charset="0"/>
                <a:ea typeface="Calibri" panose="020F0502020204030204" pitchFamily="34" charset="0"/>
                <a:cs typeface="Calibri" panose="020F0502020204030204" pitchFamily="34" charset="0"/>
              </a:rPr>
              <a:t>Special coating of PDRN phytosome on 3rd-generation cog spicules</a:t>
            </a:r>
            <a:endParaRPr lang="ko-KR" altLang="en-US" sz="900" dirty="0">
              <a:solidFill>
                <a:schemeClr val="tx1"/>
              </a:solidFill>
              <a:latin typeface="Calibri" panose="020F0502020204030204" pitchFamily="34" charset="0"/>
              <a:ea typeface="+mn-ea"/>
              <a:cs typeface="Calibri" panose="020F0502020204030204" pitchFamily="34" charset="0"/>
            </a:endParaRPr>
          </a:p>
        </p:txBody>
      </p:sp>
      <p:sp>
        <p:nvSpPr>
          <p:cNvPr id="54" name="TextBox 53">
            <a:extLst>
              <a:ext uri="{FF2B5EF4-FFF2-40B4-BE49-F238E27FC236}">
                <a16:creationId xmlns:a16="http://schemas.microsoft.com/office/drawing/2014/main" id="{B6474952-837B-40C5-148C-2D9264DC5FBC}"/>
              </a:ext>
            </a:extLst>
          </p:cNvPr>
          <p:cNvSpPr txBox="1"/>
          <p:nvPr/>
        </p:nvSpPr>
        <p:spPr>
          <a:xfrm>
            <a:off x="2556308" y="5341844"/>
            <a:ext cx="2036652" cy="784830"/>
          </a:xfrm>
          <a:prstGeom prst="rect">
            <a:avLst/>
          </a:prstGeom>
          <a:solidFill>
            <a:schemeClr val="bg1"/>
          </a:solidFill>
        </p:spPr>
        <p:txBody>
          <a:bodyPr wrap="square" rtlCol="0">
            <a:spAutoFit/>
          </a:bodyPr>
          <a:lstStyle/>
          <a:p>
            <a:r>
              <a:rPr lang="en-US" altLang="ko-KR" sz="900" b="1" dirty="0">
                <a:solidFill>
                  <a:schemeClr val="tx1"/>
                </a:solidFill>
                <a:latin typeface="Calibri" panose="020F0502020204030204" pitchFamily="34" charset="0"/>
                <a:ea typeface="Calibri" panose="020F0502020204030204" pitchFamily="34" charset="0"/>
                <a:cs typeface="Calibri" panose="020F0502020204030204" pitchFamily="34" charset="0"/>
              </a:rPr>
              <a:t>STEP 4</a:t>
            </a:r>
          </a:p>
          <a:p>
            <a:r>
              <a:rPr lang="en-US" altLang="ko-KR" sz="900" dirty="0">
                <a:solidFill>
                  <a:schemeClr val="tx1"/>
                </a:solidFill>
                <a:latin typeface="Calibri" panose="020F0502020204030204" pitchFamily="34" charset="0"/>
                <a:ea typeface="+mn-ea"/>
                <a:cs typeface="Calibri" panose="020F0502020204030204" pitchFamily="34" charset="0"/>
              </a:rPr>
              <a:t>A next-level spicule system by GENOSYS - optimized for maximum stability and effective transdermal delivery.</a:t>
            </a:r>
            <a:endParaRPr lang="ko-KR" altLang="en-US" sz="900" dirty="0">
              <a:solidFill>
                <a:schemeClr val="tx1"/>
              </a:solidFill>
              <a:latin typeface="Calibri" panose="020F0502020204030204" pitchFamily="34" charset="0"/>
              <a:ea typeface="+mn-ea"/>
              <a:cs typeface="Calibri" panose="020F0502020204030204" pitchFamily="34" charset="0"/>
            </a:endParaRPr>
          </a:p>
        </p:txBody>
      </p:sp>
      <p:sp>
        <p:nvSpPr>
          <p:cNvPr id="56" name="직사각형 55">
            <a:extLst>
              <a:ext uri="{FF2B5EF4-FFF2-40B4-BE49-F238E27FC236}">
                <a16:creationId xmlns:a16="http://schemas.microsoft.com/office/drawing/2014/main" id="{E4B4CC32-ACC1-9FB2-952D-2BD7FD745EF7}"/>
              </a:ext>
            </a:extLst>
          </p:cNvPr>
          <p:cNvSpPr/>
          <p:nvPr/>
        </p:nvSpPr>
        <p:spPr>
          <a:xfrm>
            <a:off x="4644524" y="5219313"/>
            <a:ext cx="685345" cy="46812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7" name="직선 연결선 56">
            <a:extLst>
              <a:ext uri="{FF2B5EF4-FFF2-40B4-BE49-F238E27FC236}">
                <a16:creationId xmlns:a16="http://schemas.microsoft.com/office/drawing/2014/main" id="{B62A274D-CB32-8C63-21DC-E062DCC0D35A}"/>
              </a:ext>
            </a:extLst>
          </p:cNvPr>
          <p:cNvCxnSpPr>
            <a:cxnSpLocks/>
            <a:stCxn id="56" idx="3"/>
          </p:cNvCxnSpPr>
          <p:nvPr/>
        </p:nvCxnSpPr>
        <p:spPr>
          <a:xfrm flipV="1">
            <a:off x="5329869" y="5301614"/>
            <a:ext cx="723592" cy="1517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90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58A22-FAC7-67FE-2A06-40A52331CD17}"/>
            </a:ext>
          </a:extLst>
        </p:cNvPr>
        <p:cNvGrpSpPr/>
        <p:nvPr/>
      </p:nvGrpSpPr>
      <p:grpSpPr>
        <a:xfrm>
          <a:off x="0" y="0"/>
          <a:ext cx="0" cy="0"/>
          <a:chOff x="0" y="0"/>
          <a:chExt cx="0" cy="0"/>
        </a:xfrm>
      </p:grpSpPr>
      <p:sp>
        <p:nvSpPr>
          <p:cNvPr id="17" name="직사각형 16">
            <a:extLst>
              <a:ext uri="{FF2B5EF4-FFF2-40B4-BE49-F238E27FC236}">
                <a16:creationId xmlns:a16="http://schemas.microsoft.com/office/drawing/2014/main" id="{780A153E-DA70-49D4-8064-388EE74119EC}"/>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75538227-224D-BD49-1B79-265368CC12ED}"/>
              </a:ext>
            </a:extLst>
          </p:cNvPr>
          <p:cNvSpPr txBox="1"/>
          <p:nvPr/>
        </p:nvSpPr>
        <p:spPr>
          <a:xfrm>
            <a:off x="1722741" y="1412776"/>
            <a:ext cx="1448538"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BIO-MESO™</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83E53392-7AA8-128B-A2B5-40B8D0D6BF72}"/>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pic>
        <p:nvPicPr>
          <p:cNvPr id="23" name="그림 22">
            <a:extLst>
              <a:ext uri="{FF2B5EF4-FFF2-40B4-BE49-F238E27FC236}">
                <a16:creationId xmlns:a16="http://schemas.microsoft.com/office/drawing/2014/main" id="{F38CB703-C41C-8403-F26B-1ADB537EBC33}"/>
              </a:ext>
            </a:extLst>
          </p:cNvPr>
          <p:cNvPicPr>
            <a:picLocks noChangeAspect="1"/>
          </p:cNvPicPr>
          <p:nvPr/>
        </p:nvPicPr>
        <p:blipFill>
          <a:blip r:embed="rId3"/>
          <a:stretch>
            <a:fillRect/>
          </a:stretch>
        </p:blipFill>
        <p:spPr>
          <a:xfrm>
            <a:off x="1266705" y="2019448"/>
            <a:ext cx="8502377" cy="4386032"/>
          </a:xfrm>
          <a:prstGeom prst="rect">
            <a:avLst/>
          </a:prstGeom>
        </p:spPr>
      </p:pic>
      <p:sp>
        <p:nvSpPr>
          <p:cNvPr id="24" name="TextBox 23">
            <a:extLst>
              <a:ext uri="{FF2B5EF4-FFF2-40B4-BE49-F238E27FC236}">
                <a16:creationId xmlns:a16="http://schemas.microsoft.com/office/drawing/2014/main" id="{8927E749-7B3B-37B1-E17C-525EFD39070F}"/>
              </a:ext>
            </a:extLst>
          </p:cNvPr>
          <p:cNvSpPr txBox="1"/>
          <p:nvPr/>
        </p:nvSpPr>
        <p:spPr>
          <a:xfrm>
            <a:off x="1360584" y="3717032"/>
            <a:ext cx="2614818" cy="415498"/>
          </a:xfrm>
          <a:prstGeom prst="rect">
            <a:avLst/>
          </a:prstGeom>
          <a:noFill/>
        </p:spPr>
        <p:txBody>
          <a:bodyPr wrap="none" rtlCol="0">
            <a:spAutoFit/>
          </a:bodyPr>
          <a:lstStyle/>
          <a:p>
            <a:pPr algn="ctr"/>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Induces gentle micro-stimulation </a:t>
            </a:r>
            <a:r>
              <a:rPr lang="en-US" altLang="ko-KR" sz="1050" dirty="0">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rPr>
              <a:t>on the skin</a:t>
            </a:r>
          </a:p>
          <a:p>
            <a:pPr algn="ctr"/>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to accelerate skin renewal</a:t>
            </a:r>
            <a:endParaRPr lang="ko-KR" altLang="en-US" sz="1050" dirty="0">
              <a:solidFill>
                <a:schemeClr val="tx1"/>
              </a:solidFill>
              <a:latin typeface="Calibri" panose="020F0502020204030204" pitchFamily="34" charset="0"/>
              <a:ea typeface="휴먼모음T" panose="02030504000101010101" pitchFamily="18" charset="-127"/>
              <a:cs typeface="Calibri" panose="020F0502020204030204" pitchFamily="34" charset="0"/>
            </a:endParaRPr>
          </a:p>
        </p:txBody>
      </p:sp>
      <p:sp>
        <p:nvSpPr>
          <p:cNvPr id="25" name="TextBox 24">
            <a:extLst>
              <a:ext uri="{FF2B5EF4-FFF2-40B4-BE49-F238E27FC236}">
                <a16:creationId xmlns:a16="http://schemas.microsoft.com/office/drawing/2014/main" id="{7C8F54FC-0BA6-0345-0F5A-3647B622C509}"/>
              </a:ext>
            </a:extLst>
          </p:cNvPr>
          <p:cNvSpPr txBox="1"/>
          <p:nvPr/>
        </p:nvSpPr>
        <p:spPr>
          <a:xfrm>
            <a:off x="3780125" y="4408195"/>
            <a:ext cx="2345750" cy="577081"/>
          </a:xfrm>
          <a:prstGeom prst="rect">
            <a:avLst/>
          </a:prstGeom>
          <a:noFill/>
        </p:spPr>
        <p:txBody>
          <a:bodyPr wrap="square" rtlCol="0">
            <a:spAutoFit/>
          </a:bodyPr>
          <a:lstStyle/>
          <a:p>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Enhances the absorption of PDRN phytosomes by creating effective delivery pathways</a:t>
            </a:r>
            <a:endParaRPr lang="ko-KR" altLang="en-US" sz="1050" dirty="0">
              <a:solidFill>
                <a:schemeClr val="tx1"/>
              </a:solidFill>
              <a:latin typeface="Calibri" panose="020F0502020204030204" pitchFamily="34" charset="0"/>
              <a:ea typeface="휴먼모음T" panose="02030504000101010101" pitchFamily="18" charset="-127"/>
              <a:cs typeface="Calibri" panose="020F0502020204030204" pitchFamily="34" charset="0"/>
            </a:endParaRPr>
          </a:p>
        </p:txBody>
      </p:sp>
      <p:sp>
        <p:nvSpPr>
          <p:cNvPr id="26" name="TextBox 25">
            <a:extLst>
              <a:ext uri="{FF2B5EF4-FFF2-40B4-BE49-F238E27FC236}">
                <a16:creationId xmlns:a16="http://schemas.microsoft.com/office/drawing/2014/main" id="{5DD3BBFA-41D2-CDDF-64F6-E6B4C6063977}"/>
              </a:ext>
            </a:extLst>
          </p:cNvPr>
          <p:cNvSpPr txBox="1"/>
          <p:nvPr/>
        </p:nvSpPr>
        <p:spPr>
          <a:xfrm>
            <a:off x="5961112" y="4418528"/>
            <a:ext cx="2016224" cy="738664"/>
          </a:xfrm>
          <a:prstGeom prst="rect">
            <a:avLst/>
          </a:prstGeom>
          <a:noFill/>
        </p:spPr>
        <p:txBody>
          <a:bodyPr wrap="square" rtlCol="0">
            <a:spAutoFit/>
          </a:bodyPr>
          <a:lstStyle/>
          <a:p>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Highly concentrated PDRN penetrates into the skin, promoting regeneration and collagen synthesis.</a:t>
            </a:r>
            <a:endParaRPr lang="ko-KR" altLang="en-US" sz="1050" dirty="0">
              <a:solidFill>
                <a:schemeClr val="tx1"/>
              </a:solidFill>
              <a:latin typeface="Calibri" panose="020F0502020204030204" pitchFamily="34" charset="0"/>
              <a:ea typeface="휴먼모음T" panose="02030504000101010101" pitchFamily="18" charset="-127"/>
              <a:cs typeface="Calibri" panose="020F0502020204030204" pitchFamily="34" charset="0"/>
            </a:endParaRPr>
          </a:p>
        </p:txBody>
      </p:sp>
      <p:sp>
        <p:nvSpPr>
          <p:cNvPr id="31" name="사각형: 둥근 모서리 30">
            <a:extLst>
              <a:ext uri="{FF2B5EF4-FFF2-40B4-BE49-F238E27FC236}">
                <a16:creationId xmlns:a16="http://schemas.microsoft.com/office/drawing/2014/main" id="{B9D91219-E098-F020-9C1E-A716681B9711}"/>
              </a:ext>
            </a:extLst>
          </p:cNvPr>
          <p:cNvSpPr/>
          <p:nvPr/>
        </p:nvSpPr>
        <p:spPr>
          <a:xfrm>
            <a:off x="5817096" y="6010720"/>
            <a:ext cx="1728192" cy="298599"/>
          </a:xfrm>
          <a:prstGeom prst="roundRect">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200" dirty="0">
                <a:latin typeface="Calibri" panose="020F0502020204030204" pitchFamily="34" charset="0"/>
                <a:ea typeface="Calibri" panose="020F0502020204030204" pitchFamily="34" charset="0"/>
                <a:cs typeface="Calibri" panose="020F0502020204030204" pitchFamily="34" charset="0"/>
              </a:rPr>
              <a:t>Firming &amp; Regenerating</a:t>
            </a:r>
            <a:endParaRPr lang="ko-KR"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8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AF7DD-5EE9-3432-B2AB-85109B617617}"/>
            </a:ext>
          </a:extLst>
        </p:cNvPr>
        <p:cNvGrpSpPr/>
        <p:nvPr/>
      </p:nvGrpSpPr>
      <p:grpSpPr>
        <a:xfrm>
          <a:off x="0" y="0"/>
          <a:ext cx="0" cy="0"/>
          <a:chOff x="0" y="0"/>
          <a:chExt cx="0" cy="0"/>
        </a:xfrm>
      </p:grpSpPr>
      <p:sp>
        <p:nvSpPr>
          <p:cNvPr id="17" name="직사각형 16">
            <a:extLst>
              <a:ext uri="{FF2B5EF4-FFF2-40B4-BE49-F238E27FC236}">
                <a16:creationId xmlns:a16="http://schemas.microsoft.com/office/drawing/2014/main" id="{90F0A9D6-B328-943C-F3E1-97FFEE3779D2}"/>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CCC12D71-7481-A284-790F-9F5B27175344}"/>
              </a:ext>
            </a:extLst>
          </p:cNvPr>
          <p:cNvSpPr txBox="1"/>
          <p:nvPr/>
        </p:nvSpPr>
        <p:spPr>
          <a:xfrm>
            <a:off x="1722741" y="1412776"/>
            <a:ext cx="6084679"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Skin Penetration and Elimination Process of BIO-MESO™</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F34926FD-D7D9-106C-5EFB-C9A3FAB53D68}"/>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sp>
        <p:nvSpPr>
          <p:cNvPr id="20" name="직사각형 19">
            <a:extLst>
              <a:ext uri="{FF2B5EF4-FFF2-40B4-BE49-F238E27FC236}">
                <a16:creationId xmlns:a16="http://schemas.microsoft.com/office/drawing/2014/main" id="{9C1E2DE1-9E20-0889-8332-D384CA565C02}"/>
              </a:ext>
            </a:extLst>
          </p:cNvPr>
          <p:cNvSpPr>
            <a:spLocks noChangeArrowheads="1"/>
          </p:cNvSpPr>
          <p:nvPr/>
        </p:nvSpPr>
        <p:spPr bwMode="auto">
          <a:xfrm>
            <a:off x="1590779" y="1988840"/>
            <a:ext cx="7970733" cy="329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93" tIns="47896" rIns="95793" bIns="47896">
            <a:spAutoFit/>
          </a:bodyPr>
          <a:lstStyle/>
          <a:p>
            <a:pPr marL="285750" indent="-285750">
              <a:buFont typeface="Wingdings" panose="05000000000000000000" pitchFamily="2" charset="2"/>
              <a:buChar char="§"/>
            </a:pPr>
            <a:r>
              <a:rPr lang="en-US" altLang="ko-KR" sz="1600" dirty="0">
                <a:solidFill>
                  <a:schemeClr val="tx1"/>
                </a:solidFill>
                <a:latin typeface="Calibri" pitchFamily="34" charset="0"/>
              </a:rPr>
              <a:t>Spicules stay in the skin for a certain period of time after application. They are designed to penetrate the skin's surface and create micro-channels, stimulating the skin's natural healing processes and promoting collagen production. </a:t>
            </a:r>
          </a:p>
          <a:p>
            <a:pPr marL="285750" indent="-285750">
              <a:buFont typeface="Wingdings" panose="05000000000000000000" pitchFamily="2" charset="2"/>
              <a:buChar char="§"/>
            </a:pPr>
            <a:r>
              <a:rPr lang="en-US" altLang="ko-KR" sz="1600" dirty="0">
                <a:solidFill>
                  <a:schemeClr val="tx1"/>
                </a:solidFill>
                <a:latin typeface="Calibri" pitchFamily="34" charset="0"/>
              </a:rPr>
              <a:t>Spicules are generally not absorbed into the body. They are embedded in the skin for a few days, usually around 12 to 72 hours, are naturally eliminated over time through the skin’s turnover process.</a:t>
            </a: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pPr marL="285750" indent="-285750">
              <a:buFont typeface="Wingdings" panose="05000000000000000000" pitchFamily="2" charset="2"/>
              <a:buChar char="§"/>
            </a:pPr>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a:p>
            <a:endParaRPr lang="en-US" altLang="ko-KR" sz="1600" dirty="0">
              <a:solidFill>
                <a:schemeClr val="tx1"/>
              </a:solidFill>
              <a:latin typeface="Calibri" pitchFamily="34" charset="0"/>
            </a:endParaRPr>
          </a:p>
        </p:txBody>
      </p:sp>
      <p:graphicFrame>
        <p:nvGraphicFramePr>
          <p:cNvPr id="2" name="표 1">
            <a:extLst>
              <a:ext uri="{FF2B5EF4-FFF2-40B4-BE49-F238E27FC236}">
                <a16:creationId xmlns:a16="http://schemas.microsoft.com/office/drawing/2014/main" id="{D041574A-E18B-90CB-1941-00062606D843}"/>
              </a:ext>
            </a:extLst>
          </p:cNvPr>
          <p:cNvGraphicFramePr>
            <a:graphicFrameLocks noGrp="1"/>
          </p:cNvGraphicFramePr>
          <p:nvPr>
            <p:extLst>
              <p:ext uri="{D42A27DB-BD31-4B8C-83A1-F6EECF244321}">
                <p14:modId xmlns:p14="http://schemas.microsoft.com/office/powerpoint/2010/main" val="3168699731"/>
              </p:ext>
            </p:extLst>
          </p:nvPr>
        </p:nvGraphicFramePr>
        <p:xfrm>
          <a:off x="1722739" y="3597202"/>
          <a:ext cx="7838772" cy="2781479"/>
        </p:xfrm>
        <a:graphic>
          <a:graphicData uri="http://schemas.openxmlformats.org/drawingml/2006/table">
            <a:tbl>
              <a:tblPr firstRow="1" bandRow="1">
                <a:tableStyleId>{93296810-A885-4BE3-A3E7-6D5BEEA58F35}</a:tableStyleId>
              </a:tblPr>
              <a:tblGrid>
                <a:gridCol w="1269664">
                  <a:extLst>
                    <a:ext uri="{9D8B030D-6E8A-4147-A177-3AD203B41FA5}">
                      <a16:colId xmlns:a16="http://schemas.microsoft.com/office/drawing/2014/main" val="341883394"/>
                    </a:ext>
                  </a:extLst>
                </a:gridCol>
                <a:gridCol w="4120837">
                  <a:extLst>
                    <a:ext uri="{9D8B030D-6E8A-4147-A177-3AD203B41FA5}">
                      <a16:colId xmlns:a16="http://schemas.microsoft.com/office/drawing/2014/main" val="4233244464"/>
                    </a:ext>
                  </a:extLst>
                </a:gridCol>
                <a:gridCol w="2448271">
                  <a:extLst>
                    <a:ext uri="{9D8B030D-6E8A-4147-A177-3AD203B41FA5}">
                      <a16:colId xmlns:a16="http://schemas.microsoft.com/office/drawing/2014/main" val="2581303871"/>
                    </a:ext>
                  </a:extLst>
                </a:gridCol>
              </a:tblGrid>
              <a:tr h="307136">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Time Frame</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65000"/>
                      </a:schemeClr>
                    </a:solidFill>
                  </a:tcPr>
                </a:tc>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Skin Reaction</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65000"/>
                      </a:schemeClr>
                    </a:solidFill>
                  </a:tcPr>
                </a:tc>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Reference</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65000"/>
                      </a:schemeClr>
                    </a:solidFill>
                  </a:tcPr>
                </a:tc>
                <a:extLst>
                  <a:ext uri="{0D108BD9-81ED-4DB2-BD59-A6C34878D82A}">
                    <a16:rowId xmlns:a16="http://schemas.microsoft.com/office/drawing/2014/main" val="777276786"/>
                  </a:ext>
                </a:extLst>
              </a:tr>
              <a:tr h="340795">
                <a:tc>
                  <a:txBody>
                    <a:bodyPr/>
                    <a:lstStyle/>
                    <a:p>
                      <a:pPr algn="ctr" latinLnBrk="1"/>
                      <a:r>
                        <a:rPr lang="en-US" altLang="ko-KR" sz="1050" dirty="0">
                          <a:solidFill>
                            <a:schemeClr val="tx1"/>
                          </a:solidFill>
                          <a:latin typeface="Calibri" panose="020F0502020204030204" pitchFamily="34" charset="0"/>
                          <a:ea typeface="Calibri" panose="020F0502020204030204" pitchFamily="34" charset="0"/>
                          <a:cs typeface="Calibri" panose="020F0502020204030204" pitchFamily="34" charset="0"/>
                        </a:rPr>
                        <a:t>Day 0 ~ 1</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Redness, tingling, and a sensation of tightness similar to a sunburn are common immediately after application.</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rowSpan="5">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It's important to note that the specific experience and timeline can vary depending on individual skin type and the concentration of spicules used.</a:t>
                      </a:r>
                    </a:p>
                    <a:p>
                      <a:pPr algn="ctr" latinLnBrk="1"/>
                      <a:r>
                        <a:rPr lang="en-US" altLang="ko-KR" sz="1050" dirty="0">
                          <a:solidFill>
                            <a:schemeClr val="tx1"/>
                          </a:solidFill>
                          <a:latin typeface="Calibri" panose="020F0502020204030204" pitchFamily="34" charset="0"/>
                          <a:cs typeface="Calibri" panose="020F0502020204030204" pitchFamily="34" charset="0"/>
                        </a:rPr>
                        <a:t> Some individuals may experience more pronounced peeling or dryness than others.</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extLst>
                  <a:ext uri="{0D108BD9-81ED-4DB2-BD59-A6C34878D82A}">
                    <a16:rowId xmlns:a16="http://schemas.microsoft.com/office/drawing/2014/main" val="1816013060"/>
                  </a:ext>
                </a:extLst>
              </a:tr>
              <a:tr h="340795">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Day</a:t>
                      </a:r>
                      <a:r>
                        <a:rPr lang="ko-KR" altLang="en-US" sz="1050" dirty="0">
                          <a:solidFill>
                            <a:schemeClr val="tx1"/>
                          </a:solidFill>
                          <a:latin typeface="Calibri" panose="020F0502020204030204" pitchFamily="34" charset="0"/>
                          <a:cs typeface="Calibri" panose="020F0502020204030204" pitchFamily="34" charset="0"/>
                        </a:rPr>
                        <a:t> </a:t>
                      </a:r>
                      <a:r>
                        <a:rPr lang="en-US" altLang="ko-KR" sz="1050" dirty="0">
                          <a:solidFill>
                            <a:schemeClr val="tx1"/>
                          </a:solidFill>
                          <a:latin typeface="Calibri" panose="020F0502020204030204" pitchFamily="34" charset="0"/>
                          <a:cs typeface="Calibri" panose="020F0502020204030204" pitchFamily="34" charset="0"/>
                        </a:rPr>
                        <a:t>2</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Redness may subside, but a prickly sensation may still be felt when touching the skin.</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vMerge="1">
                  <a:txBody>
                    <a:bodyPr/>
                    <a:lstStyle/>
                    <a:p>
                      <a:pPr algn="ctr" latinLnBrk="1"/>
                      <a:endParaRPr lang="ko-KR" altLang="en-US" sz="1050" dirty="0">
                        <a:latin typeface="Calibri" panose="020F0502020204030204" pitchFamily="34" charset="0"/>
                        <a:cs typeface="Calibri" panose="020F0502020204030204" pitchFamily="34" charset="0"/>
                      </a:endParaRPr>
                    </a:p>
                  </a:txBody>
                  <a:tcPr>
                    <a:solidFill>
                      <a:schemeClr val="accent6">
                        <a:lumMod val="40000"/>
                        <a:lumOff val="60000"/>
                      </a:schemeClr>
                    </a:solidFill>
                  </a:tcPr>
                </a:tc>
                <a:extLst>
                  <a:ext uri="{0D108BD9-81ED-4DB2-BD59-A6C34878D82A}">
                    <a16:rowId xmlns:a16="http://schemas.microsoft.com/office/drawing/2014/main" val="3037127252"/>
                  </a:ext>
                </a:extLst>
              </a:tr>
              <a:tr h="738389">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Day 3 ~ 4</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Remaining spicules are gradually eliminated through the skin’s natural turnover process and the prickly sensation may disappear. The skin might appear darker as dead skin cells start to surface and peeling, where the dead skin cells flake off, may begin.</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vMerge="1">
                  <a:txBody>
                    <a:bodyPr/>
                    <a:lstStyle/>
                    <a:p>
                      <a:pPr algn="ctr" latinLnBrk="1"/>
                      <a:endParaRPr lang="ko-KR" altLang="en-US" sz="1050" dirty="0">
                        <a:latin typeface="Calibri" panose="020F0502020204030204" pitchFamily="34" charset="0"/>
                        <a:cs typeface="Calibri" panose="020F0502020204030204" pitchFamily="34" charset="0"/>
                      </a:endParaRPr>
                    </a:p>
                  </a:txBody>
                  <a:tcPr>
                    <a:solidFill>
                      <a:schemeClr val="accent6">
                        <a:lumMod val="40000"/>
                        <a:lumOff val="60000"/>
                      </a:schemeClr>
                    </a:solidFill>
                  </a:tcPr>
                </a:tc>
                <a:extLst>
                  <a:ext uri="{0D108BD9-81ED-4DB2-BD59-A6C34878D82A}">
                    <a16:rowId xmlns:a16="http://schemas.microsoft.com/office/drawing/2014/main" val="3099447140"/>
                  </a:ext>
                </a:extLst>
              </a:tr>
              <a:tr h="307136">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Day 5</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Peeling may be persistent and more noticeable.</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vMerge="1">
                  <a:txBody>
                    <a:bodyPr/>
                    <a:lstStyle/>
                    <a:p>
                      <a:pPr algn="ctr" latinLnBrk="1"/>
                      <a:endParaRPr lang="ko-KR" altLang="en-US" sz="1050" dirty="0">
                        <a:latin typeface="Calibri" panose="020F0502020204030204" pitchFamily="34" charset="0"/>
                        <a:cs typeface="Calibri" panose="020F0502020204030204" pitchFamily="34" charset="0"/>
                      </a:endParaRPr>
                    </a:p>
                  </a:txBody>
                  <a:tcPr>
                    <a:solidFill>
                      <a:schemeClr val="accent6">
                        <a:lumMod val="40000"/>
                        <a:lumOff val="60000"/>
                      </a:schemeClr>
                    </a:solidFill>
                  </a:tcPr>
                </a:tc>
                <a:extLst>
                  <a:ext uri="{0D108BD9-81ED-4DB2-BD59-A6C34878D82A}">
                    <a16:rowId xmlns:a16="http://schemas.microsoft.com/office/drawing/2014/main" val="2300975708"/>
                  </a:ext>
                </a:extLst>
              </a:tr>
              <a:tr h="605858">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Day 6</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a:txBody>
                    <a:bodyPr/>
                    <a:lstStyle/>
                    <a:p>
                      <a:pPr algn="ctr" latinLnBrk="1"/>
                      <a:r>
                        <a:rPr lang="en-US" altLang="ko-KR" sz="1050" dirty="0">
                          <a:solidFill>
                            <a:schemeClr val="tx1"/>
                          </a:solidFill>
                          <a:latin typeface="Calibri" panose="020F0502020204030204" pitchFamily="34" charset="0"/>
                          <a:cs typeface="Calibri" panose="020F0502020204030204" pitchFamily="34" charset="0"/>
                        </a:rPr>
                        <a:t>Peeling slows down, and the skin may appear brighter, with smaller pores and a reduction in the appearance of fine lines and breakouts. The skin should be smoother and regenerated after this period.</a:t>
                      </a:r>
                      <a:endParaRPr lang="ko-KR" altLang="en-US" sz="1050" dirty="0">
                        <a:solidFill>
                          <a:schemeClr val="tx1"/>
                        </a:solidFill>
                        <a:latin typeface="Calibri" panose="020F0502020204030204" pitchFamily="34" charset="0"/>
                        <a:cs typeface="Calibri" panose="020F0502020204030204" pitchFamily="34" charset="0"/>
                      </a:endParaRPr>
                    </a:p>
                  </a:txBody>
                  <a:tcPr anchor="ctr" anchorCtr="1">
                    <a:solidFill>
                      <a:schemeClr val="bg2"/>
                    </a:solidFill>
                  </a:tcPr>
                </a:tc>
                <a:tc vMerge="1">
                  <a:txBody>
                    <a:bodyPr/>
                    <a:lstStyle/>
                    <a:p>
                      <a:pPr algn="ctr" latinLnBrk="1"/>
                      <a:endParaRPr lang="ko-KR" altLang="en-US" sz="1050" dirty="0">
                        <a:latin typeface="Calibri" panose="020F0502020204030204" pitchFamily="34" charset="0"/>
                        <a:cs typeface="Calibri" panose="020F0502020204030204" pitchFamily="34" charset="0"/>
                      </a:endParaRPr>
                    </a:p>
                  </a:txBody>
                  <a:tcPr>
                    <a:solidFill>
                      <a:schemeClr val="accent6">
                        <a:lumMod val="40000"/>
                        <a:lumOff val="60000"/>
                      </a:schemeClr>
                    </a:solidFill>
                  </a:tcPr>
                </a:tc>
                <a:extLst>
                  <a:ext uri="{0D108BD9-81ED-4DB2-BD59-A6C34878D82A}">
                    <a16:rowId xmlns:a16="http://schemas.microsoft.com/office/drawing/2014/main" val="1370203615"/>
                  </a:ext>
                </a:extLst>
              </a:tr>
            </a:tbl>
          </a:graphicData>
        </a:graphic>
      </p:graphicFrame>
    </p:spTree>
    <p:extLst>
      <p:ext uri="{BB962C8B-B14F-4D97-AF65-F5344CB8AC3E}">
        <p14:creationId xmlns:p14="http://schemas.microsoft.com/office/powerpoint/2010/main" val="249234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49F16-F0A4-7BA3-ADEC-ECB949EA5F36}"/>
            </a:ext>
          </a:extLst>
        </p:cNvPr>
        <p:cNvGrpSpPr/>
        <p:nvPr/>
      </p:nvGrpSpPr>
      <p:grpSpPr>
        <a:xfrm>
          <a:off x="0" y="0"/>
          <a:ext cx="0" cy="0"/>
          <a:chOff x="0" y="0"/>
          <a:chExt cx="0" cy="0"/>
        </a:xfrm>
      </p:grpSpPr>
      <p:sp>
        <p:nvSpPr>
          <p:cNvPr id="17" name="직사각형 16">
            <a:extLst>
              <a:ext uri="{FF2B5EF4-FFF2-40B4-BE49-F238E27FC236}">
                <a16:creationId xmlns:a16="http://schemas.microsoft.com/office/drawing/2014/main" id="{7DFD07C5-C3A5-012B-9973-A3426CEB4D4E}"/>
              </a:ext>
            </a:extLst>
          </p:cNvPr>
          <p:cNvSpPr/>
          <p:nvPr/>
        </p:nvSpPr>
        <p:spPr>
          <a:xfrm>
            <a:off x="1556570" y="1485604"/>
            <a:ext cx="332342" cy="2758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a:latin typeface="Calibri" pitchFamily="34" charset="0"/>
            </a:endParaRPr>
          </a:p>
        </p:txBody>
      </p:sp>
      <p:sp>
        <p:nvSpPr>
          <p:cNvPr id="18" name="TextBox 17">
            <a:extLst>
              <a:ext uri="{FF2B5EF4-FFF2-40B4-BE49-F238E27FC236}">
                <a16:creationId xmlns:a16="http://schemas.microsoft.com/office/drawing/2014/main" id="{6C31074A-6F2D-2757-DC33-3F092CFD8681}"/>
              </a:ext>
            </a:extLst>
          </p:cNvPr>
          <p:cNvSpPr txBox="1"/>
          <p:nvPr/>
        </p:nvSpPr>
        <p:spPr>
          <a:xfrm>
            <a:off x="1722741" y="1412776"/>
            <a:ext cx="1399742" cy="380480"/>
          </a:xfrm>
          <a:prstGeom prst="rect">
            <a:avLst/>
          </a:prstGeom>
          <a:noFill/>
        </p:spPr>
        <p:txBody>
          <a:bodyPr wrap="none" tIns="72000" bIns="0" rtlCol="0">
            <a:spAutoFit/>
          </a:bodyPr>
          <a:lstStyle/>
          <a:p>
            <a:r>
              <a:rPr lang="en-US" altLang="ko-KR" sz="2000" dirty="0">
                <a:solidFill>
                  <a:schemeClr val="tx1"/>
                </a:solidFill>
                <a:latin typeface="Calibri" pitchFamily="34" charset="0"/>
              </a:rPr>
              <a:t>Mechanism</a:t>
            </a:r>
            <a:endParaRPr lang="ko-KR" altLang="en-US" sz="2000" dirty="0">
              <a:solidFill>
                <a:schemeClr val="tx1"/>
              </a:solidFill>
              <a:latin typeface="Calibri" pitchFamily="34" charset="0"/>
            </a:endParaRPr>
          </a:p>
        </p:txBody>
      </p:sp>
      <p:sp>
        <p:nvSpPr>
          <p:cNvPr id="4" name="제목 1">
            <a:extLst>
              <a:ext uri="{FF2B5EF4-FFF2-40B4-BE49-F238E27FC236}">
                <a16:creationId xmlns:a16="http://schemas.microsoft.com/office/drawing/2014/main" id="{5B24F254-A891-5A5B-D570-9305A7E6E58F}"/>
              </a:ext>
            </a:extLst>
          </p:cNvPr>
          <p:cNvSpPr txBox="1">
            <a:spLocks/>
          </p:cNvSpPr>
          <p:nvPr/>
        </p:nvSpPr>
        <p:spPr bwMode="auto">
          <a:xfrm>
            <a:off x="1332128" y="294090"/>
            <a:ext cx="5277056" cy="718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956242" rtl="0" eaLnBrk="0" fontAlgn="base" latinLnBrk="1" hangingPunct="0">
              <a:spcBef>
                <a:spcPct val="0"/>
              </a:spcBef>
              <a:spcAft>
                <a:spcPct val="0"/>
              </a:spcAft>
              <a:defRPr sz="3600" kern="1200" baseline="0">
                <a:solidFill>
                  <a:schemeClr val="tx1"/>
                </a:solidFill>
                <a:latin typeface="+mj-lt"/>
                <a:ea typeface="+mj-ea"/>
                <a:cs typeface="+mj-cs"/>
              </a:defRPr>
            </a:lvl1pPr>
            <a:lvl2pPr algn="ctr" defTabSz="956242" rtl="0" eaLnBrk="0" fontAlgn="base" latinLnBrk="1" hangingPunct="0">
              <a:spcBef>
                <a:spcPct val="0"/>
              </a:spcBef>
              <a:spcAft>
                <a:spcPct val="0"/>
              </a:spcAft>
              <a:defRPr sz="4600">
                <a:solidFill>
                  <a:schemeClr val="tx1"/>
                </a:solidFill>
                <a:latin typeface="맑은 고딕" pitchFamily="50" charset="-127"/>
              </a:defRPr>
            </a:lvl2pPr>
            <a:lvl3pPr algn="ctr" defTabSz="956242" rtl="0" eaLnBrk="0" fontAlgn="base" latinLnBrk="1" hangingPunct="0">
              <a:spcBef>
                <a:spcPct val="0"/>
              </a:spcBef>
              <a:spcAft>
                <a:spcPct val="0"/>
              </a:spcAft>
              <a:defRPr sz="4600">
                <a:solidFill>
                  <a:schemeClr val="tx1"/>
                </a:solidFill>
                <a:latin typeface="맑은 고딕" pitchFamily="50" charset="-127"/>
              </a:defRPr>
            </a:lvl3pPr>
            <a:lvl4pPr algn="ctr" defTabSz="956242" rtl="0" eaLnBrk="0" fontAlgn="base" latinLnBrk="1" hangingPunct="0">
              <a:spcBef>
                <a:spcPct val="0"/>
              </a:spcBef>
              <a:spcAft>
                <a:spcPct val="0"/>
              </a:spcAft>
              <a:defRPr sz="4600">
                <a:solidFill>
                  <a:schemeClr val="tx1"/>
                </a:solidFill>
                <a:latin typeface="맑은 고딕" pitchFamily="50" charset="-127"/>
              </a:defRPr>
            </a:lvl4pPr>
            <a:lvl5pPr algn="ctr" defTabSz="956242" rtl="0" eaLnBrk="0" fontAlgn="base" latinLnBrk="1" hangingPunct="0">
              <a:spcBef>
                <a:spcPct val="0"/>
              </a:spcBef>
              <a:spcAft>
                <a:spcPct val="0"/>
              </a:spcAft>
              <a:defRPr sz="4600">
                <a:solidFill>
                  <a:schemeClr val="tx1"/>
                </a:solidFill>
                <a:latin typeface="맑은 고딕" pitchFamily="50" charset="-127"/>
              </a:defRPr>
            </a:lvl5pPr>
            <a:lvl6pPr marL="336691" algn="ctr" defTabSz="957468" rtl="0" fontAlgn="base" latinLnBrk="1">
              <a:spcBef>
                <a:spcPct val="0"/>
              </a:spcBef>
              <a:spcAft>
                <a:spcPct val="0"/>
              </a:spcAft>
              <a:defRPr sz="4600">
                <a:solidFill>
                  <a:schemeClr val="tx1"/>
                </a:solidFill>
                <a:latin typeface="맑은 고딕" pitchFamily="50" charset="-127"/>
              </a:defRPr>
            </a:lvl6pPr>
            <a:lvl7pPr marL="673383" algn="ctr" defTabSz="957468" rtl="0" fontAlgn="base" latinLnBrk="1">
              <a:spcBef>
                <a:spcPct val="0"/>
              </a:spcBef>
              <a:spcAft>
                <a:spcPct val="0"/>
              </a:spcAft>
              <a:defRPr sz="4600">
                <a:solidFill>
                  <a:schemeClr val="tx1"/>
                </a:solidFill>
                <a:latin typeface="맑은 고딕" pitchFamily="50" charset="-127"/>
              </a:defRPr>
            </a:lvl7pPr>
            <a:lvl8pPr marL="1010075" algn="ctr" defTabSz="957468" rtl="0" fontAlgn="base" latinLnBrk="1">
              <a:spcBef>
                <a:spcPct val="0"/>
              </a:spcBef>
              <a:spcAft>
                <a:spcPct val="0"/>
              </a:spcAft>
              <a:defRPr sz="4600">
                <a:solidFill>
                  <a:schemeClr val="tx1"/>
                </a:solidFill>
                <a:latin typeface="맑은 고딕" pitchFamily="50" charset="-127"/>
              </a:defRPr>
            </a:lvl8pPr>
            <a:lvl9pPr marL="1346767" algn="ctr" defTabSz="957468" rtl="0" fontAlgn="base" latinLnBrk="1">
              <a:spcBef>
                <a:spcPct val="0"/>
              </a:spcBef>
              <a:spcAft>
                <a:spcPct val="0"/>
              </a:spcAft>
              <a:defRPr sz="4600">
                <a:solidFill>
                  <a:schemeClr val="tx1"/>
                </a:solidFill>
                <a:latin typeface="맑은 고딕" pitchFamily="50" charset="-127"/>
              </a:defRPr>
            </a:lvl9pPr>
          </a:lstStyle>
          <a:p>
            <a:r>
              <a:rPr lang="en-US" altLang="ko-KR" sz="3200" b="1" dirty="0">
                <a:latin typeface="Calibri" pitchFamily="34" charset="0"/>
              </a:rPr>
              <a:t>BIO-MESO PDRN AMPOULE</a:t>
            </a:r>
          </a:p>
        </p:txBody>
      </p:sp>
      <p:graphicFrame>
        <p:nvGraphicFramePr>
          <p:cNvPr id="2" name="다이어그램 1">
            <a:extLst>
              <a:ext uri="{FF2B5EF4-FFF2-40B4-BE49-F238E27FC236}">
                <a16:creationId xmlns:a16="http://schemas.microsoft.com/office/drawing/2014/main" id="{4485417E-C236-C426-A0CC-5ABF93EF19AD}"/>
              </a:ext>
            </a:extLst>
          </p:cNvPr>
          <p:cNvGraphicFramePr/>
          <p:nvPr>
            <p:extLst>
              <p:ext uri="{D42A27DB-BD31-4B8C-83A1-F6EECF244321}">
                <p14:modId xmlns:p14="http://schemas.microsoft.com/office/powerpoint/2010/main" val="2233528689"/>
              </p:ext>
            </p:extLst>
          </p:nvPr>
        </p:nvGraphicFramePr>
        <p:xfrm>
          <a:off x="1556570" y="2060848"/>
          <a:ext cx="772160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2838853"/>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24653</TotalTime>
  <Pages>0</Pages>
  <Words>6743</Words>
  <Characters>0</Characters>
  <Application>Microsoft Macintosh PowerPoint</Application>
  <PresentationFormat>A4 Paper (210x297 mm)</PresentationFormat>
  <Lines>0</Lines>
  <Paragraphs>909</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맑은 고딕</vt:lpstr>
      <vt:lpstr>Arial</vt:lpstr>
      <vt:lpstr>Calibri</vt:lpstr>
      <vt:lpstr>Gill Sans</vt:lpstr>
      <vt:lpstr>Lato</vt:lpstr>
      <vt:lpstr>Wingdings</vt:lpstr>
      <vt:lpstr>Office 테마</vt:lpstr>
      <vt:lpstr>PowerPoint Presentation</vt:lpstr>
      <vt:lpstr>GENOSYS BIO-MESO PDRN AMPOULE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PRODUCTS &amp; KEY INGREDIENTS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PRODUCTS &amp; KEY INGREDIENTS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GENOSYS SKIN REBOOT PDRN MASK PACK</vt:lpstr>
      <vt:lpstr>PowerPoint Presentation</vt:lpstr>
      <vt:lpstr>PowerPoint Presentation</vt:lpstr>
      <vt:lpstr>PowerPoint Presentation</vt:lpstr>
      <vt:lpstr>PowerPoint Presentation</vt:lpstr>
      <vt:lpstr>PowerPoint Presentation</vt:lpstr>
      <vt:lpstr>PowerPoint Presentation</vt:lpstr>
      <vt:lpstr>KEY INGREDIENTS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GENOSYS</dc:title>
  <dc:creator>Hyunjoong Jung</dc:creator>
  <cp:lastModifiedBy>Jeongmi Kim</cp:lastModifiedBy>
  <cp:revision>1015</cp:revision>
  <cp:lastPrinted>2025-05-19T09:03:44Z</cp:lastPrinted>
  <dcterms:modified xsi:type="dcterms:W3CDTF">2025-06-24T16:42:18Z</dcterms:modified>
</cp:coreProperties>
</file>